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2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97" r:id="rId3"/>
    <p:sldId id="296" r:id="rId4"/>
    <p:sldId id="257" r:id="rId5"/>
    <p:sldId id="256" r:id="rId6"/>
    <p:sldId id="259" r:id="rId7"/>
    <p:sldId id="263" r:id="rId8"/>
    <p:sldId id="260" r:id="rId9"/>
    <p:sldId id="264" r:id="rId10"/>
    <p:sldId id="294" r:id="rId11"/>
    <p:sldId id="261" r:id="rId12"/>
    <p:sldId id="272" r:id="rId13"/>
    <p:sldId id="262" r:id="rId14"/>
    <p:sldId id="266" r:id="rId15"/>
    <p:sldId id="275" r:id="rId16"/>
    <p:sldId id="292" r:id="rId17"/>
    <p:sldId id="276" r:id="rId18"/>
    <p:sldId id="274" r:id="rId19"/>
    <p:sldId id="277" r:id="rId20"/>
    <p:sldId id="278" r:id="rId21"/>
    <p:sldId id="267" r:id="rId22"/>
    <p:sldId id="279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C4D"/>
    <a:srgbClr val="58D3E1"/>
    <a:srgbClr val="EA3D69"/>
    <a:srgbClr val="C9C9E9"/>
    <a:srgbClr val="F7C1D0"/>
    <a:srgbClr val="FF639E"/>
    <a:srgbClr val="CDF2F6"/>
    <a:srgbClr val="282863"/>
    <a:srgbClr val="7BF9F6"/>
    <a:srgbClr val="508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NULL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11111111111108E-2"/>
          <c:y val="0.10185185185185185"/>
          <c:w val="0.93888888888888888"/>
          <c:h val="0.89814814814814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Sheet3!$K$10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EA3D69"/>
            </a:solidFill>
            <a:ln>
              <a:noFill/>
            </a:ln>
            <a:effectLst/>
          </c:spPr>
          <c:invertIfNegative val="0"/>
          <c:val>
            <c:numRef>
              <c:f>Sheet3!$K$11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93-41F0-8501-5A4B9B166DC1}"/>
            </c:ext>
          </c:extLst>
        </c:ser>
        <c:ser>
          <c:idx val="1"/>
          <c:order val="1"/>
          <c:tx>
            <c:strRef>
              <c:f>Sheet3!$L$10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C1D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F93-41F0-8501-5A4B9B166DC1}"/>
              </c:ext>
            </c:extLst>
          </c:dPt>
          <c:val>
            <c:numRef>
              <c:f>Sheet3!$L$11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93-41F0-8501-5A4B9B166D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8908840"/>
        <c:axId val="838910152"/>
      </c:barChart>
      <c:catAx>
        <c:axId val="838908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8910152"/>
        <c:crosses val="autoZero"/>
        <c:auto val="1"/>
        <c:lblAlgn val="ctr"/>
        <c:lblOffset val="100"/>
        <c:noMultiLvlLbl val="0"/>
      </c:catAx>
      <c:valAx>
        <c:axId val="838910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38908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58845347447326E-2"/>
          <c:y val="3.1949919359043906E-2"/>
          <c:w val="0.92925435653200072"/>
          <c:h val="0.692338743245233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Sheet2!$B$34</c:f>
              <c:strCache>
                <c:ptCount val="1"/>
                <c:pt idx="0">
                  <c:v>Pirmą kartą</c:v>
                </c:pt>
              </c:strCache>
            </c:strRef>
          </c:tx>
          <c:spPr>
            <a:solidFill>
              <a:srgbClr val="F5EC4D"/>
            </a:solidFill>
            <a:ln>
              <a:noFill/>
            </a:ln>
            <a:effectLst/>
          </c:spPr>
          <c:invertIfNegative val="0"/>
          <c:cat>
            <c:strRef>
              <c:f>Sheet2!$A$35:$A$37</c:f>
              <c:strCache>
                <c:ptCount val="3"/>
                <c:pt idx="0">
                  <c:v>KA101</c:v>
                </c:pt>
                <c:pt idx="1">
                  <c:v>KA102</c:v>
                </c:pt>
                <c:pt idx="2">
                  <c:v>KA104</c:v>
                </c:pt>
              </c:strCache>
            </c:strRef>
          </c:cat>
          <c:val>
            <c:numRef>
              <c:f>Sheet2!$B$35:$B$37</c:f>
              <c:numCache>
                <c:formatCode>General</c:formatCode>
                <c:ptCount val="3"/>
                <c:pt idx="0">
                  <c:v>27</c:v>
                </c:pt>
                <c:pt idx="1">
                  <c:v>1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C-4E8A-8FF2-ED9CB4BDFCB9}"/>
            </c:ext>
          </c:extLst>
        </c:ser>
        <c:ser>
          <c:idx val="1"/>
          <c:order val="1"/>
          <c:tx>
            <c:strRef>
              <c:f>Sheet2!$C$34</c:f>
              <c:strCache>
                <c:ptCount val="1"/>
                <c:pt idx="0">
                  <c:v>Antrą arba trečią kartą</c:v>
                </c:pt>
              </c:strCache>
            </c:strRef>
          </c:tx>
          <c:spPr>
            <a:solidFill>
              <a:srgbClr val="4A4AB7"/>
            </a:solidFill>
            <a:ln>
              <a:noFill/>
            </a:ln>
            <a:effectLst/>
          </c:spPr>
          <c:invertIfNegative val="0"/>
          <c:cat>
            <c:strRef>
              <c:f>Sheet2!$A$35:$A$37</c:f>
              <c:strCache>
                <c:ptCount val="3"/>
                <c:pt idx="0">
                  <c:v>KA101</c:v>
                </c:pt>
                <c:pt idx="1">
                  <c:v>KA102</c:v>
                </c:pt>
                <c:pt idx="2">
                  <c:v>KA104</c:v>
                </c:pt>
              </c:strCache>
            </c:strRef>
          </c:cat>
          <c:val>
            <c:numRef>
              <c:f>Sheet2!$C$35:$C$37</c:f>
              <c:numCache>
                <c:formatCode>General</c:formatCode>
                <c:ptCount val="3"/>
                <c:pt idx="0">
                  <c:v>41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C-4E8A-8FF2-ED9CB4BDFCB9}"/>
            </c:ext>
          </c:extLst>
        </c:ser>
        <c:ser>
          <c:idx val="2"/>
          <c:order val="2"/>
          <c:tx>
            <c:strRef>
              <c:f>Sheet2!$D$34</c:f>
              <c:strCache>
                <c:ptCount val="1"/>
                <c:pt idx="0">
                  <c:v>Daugiau nei trečią kartą</c:v>
                </c:pt>
              </c:strCache>
            </c:strRef>
          </c:tx>
          <c:spPr>
            <a:solidFill>
              <a:srgbClr val="282863"/>
            </a:solidFill>
            <a:ln>
              <a:noFill/>
            </a:ln>
            <a:effectLst/>
          </c:spPr>
          <c:invertIfNegative val="0"/>
          <c:cat>
            <c:strRef>
              <c:f>Sheet2!$A$35:$A$37</c:f>
              <c:strCache>
                <c:ptCount val="3"/>
                <c:pt idx="0">
                  <c:v>KA101</c:v>
                </c:pt>
                <c:pt idx="1">
                  <c:v>KA102</c:v>
                </c:pt>
                <c:pt idx="2">
                  <c:v>KA104</c:v>
                </c:pt>
              </c:strCache>
            </c:strRef>
          </c:cat>
          <c:val>
            <c:numRef>
              <c:f>Sheet2!$D$35:$D$37</c:f>
              <c:numCache>
                <c:formatCode>General</c:formatCode>
                <c:ptCount val="3"/>
                <c:pt idx="0">
                  <c:v>20</c:v>
                </c:pt>
                <c:pt idx="1">
                  <c:v>22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3C-4E8A-8FF2-ED9CB4BDF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9402336"/>
        <c:axId val="919401024"/>
      </c:barChart>
      <c:catAx>
        <c:axId val="91940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282863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19401024"/>
        <c:crosses val="autoZero"/>
        <c:auto val="1"/>
        <c:lblAlgn val="ctr"/>
        <c:lblOffset val="100"/>
        <c:noMultiLvlLbl val="0"/>
      </c:catAx>
      <c:valAx>
        <c:axId val="91940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1940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63905175422425E-2"/>
          <c:y val="9.2592592592592587E-2"/>
          <c:w val="0.95167940861407063"/>
          <c:h val="0.89814814814814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Sheet3!$K$8</c:f>
              <c:strCache>
                <c:ptCount val="1"/>
                <c:pt idx="0">
                  <c:v>AISK</c:v>
                </c:pt>
              </c:strCache>
            </c:strRef>
          </c:tx>
          <c:spPr>
            <a:solidFill>
              <a:srgbClr val="4A4AB7"/>
            </a:solidFill>
            <a:ln>
              <a:noFill/>
            </a:ln>
            <a:effectLst/>
          </c:spPr>
          <c:invertIfNegative val="0"/>
          <c:val>
            <c:numRef>
              <c:f>Sheet3!$K$9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8-4A86-9D81-E5EF6BF6C7B4}"/>
            </c:ext>
          </c:extLst>
        </c:ser>
        <c:ser>
          <c:idx val="1"/>
          <c:order val="1"/>
          <c:tx>
            <c:strRef>
              <c:f>Sheet3!$L$8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C9C9E9"/>
            </a:solidFill>
            <a:ln>
              <a:noFill/>
            </a:ln>
            <a:effectLst/>
          </c:spPr>
          <c:invertIfNegative val="0"/>
          <c:val>
            <c:numRef>
              <c:f>Sheet3!$L$9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8-4A86-9D81-E5EF6BF6C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1081208"/>
        <c:axId val="841080880"/>
      </c:barChart>
      <c:catAx>
        <c:axId val="841081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41080880"/>
        <c:crosses val="autoZero"/>
        <c:auto val="1"/>
        <c:lblAlgn val="ctr"/>
        <c:lblOffset val="100"/>
        <c:noMultiLvlLbl val="0"/>
      </c:catAx>
      <c:valAx>
        <c:axId val="84108088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84108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1 Labai neaiškios</c:v>
                </c:pt>
              </c:strCache>
            </c:strRef>
          </c:tx>
          <c:spPr>
            <a:solidFill>
              <a:srgbClr val="EA3D69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KA107</c:v>
                </c:pt>
                <c:pt idx="1">
                  <c:v>KA104</c:v>
                </c:pt>
                <c:pt idx="2">
                  <c:v>KA101</c:v>
                </c:pt>
                <c:pt idx="3">
                  <c:v>KA102</c:v>
                </c:pt>
                <c:pt idx="4">
                  <c:v>KA103</c:v>
                </c:pt>
                <c:pt idx="5">
                  <c:v>KA116</c:v>
                </c:pt>
              </c:strCache>
            </c:strRef>
          </c:cat>
          <c:val>
            <c:numRef>
              <c:f>Sheet3!$B$2:$B$7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1626-4DD4-B770-71C5B39C99ED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7C1D0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KA107</c:v>
                </c:pt>
                <c:pt idx="1">
                  <c:v>KA104</c:v>
                </c:pt>
                <c:pt idx="2">
                  <c:v>KA101</c:v>
                </c:pt>
                <c:pt idx="3">
                  <c:v>KA102</c:v>
                </c:pt>
                <c:pt idx="4">
                  <c:v>KA103</c:v>
                </c:pt>
                <c:pt idx="5">
                  <c:v>KA116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26-4DD4-B770-71C5B39C99ED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5EC4D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KA107</c:v>
                </c:pt>
                <c:pt idx="1">
                  <c:v>KA104</c:v>
                </c:pt>
                <c:pt idx="2">
                  <c:v>KA101</c:v>
                </c:pt>
                <c:pt idx="3">
                  <c:v>KA102</c:v>
                </c:pt>
                <c:pt idx="4">
                  <c:v>KA103</c:v>
                </c:pt>
                <c:pt idx="5">
                  <c:v>KA116</c:v>
                </c:pt>
              </c:strCache>
            </c:strRef>
          </c:cat>
          <c:val>
            <c:numRef>
              <c:f>Sheet3!$D$2:$D$7</c:f>
              <c:numCache>
                <c:formatCode>General</c:formatCode>
                <c:ptCount val="6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26-4DD4-B770-71C5B39C99ED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58D3E1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KA107</c:v>
                </c:pt>
                <c:pt idx="1">
                  <c:v>KA104</c:v>
                </c:pt>
                <c:pt idx="2">
                  <c:v>KA101</c:v>
                </c:pt>
                <c:pt idx="3">
                  <c:v>KA102</c:v>
                </c:pt>
                <c:pt idx="4">
                  <c:v>KA103</c:v>
                </c:pt>
                <c:pt idx="5">
                  <c:v>KA116</c:v>
                </c:pt>
              </c:strCache>
            </c:strRef>
          </c:cat>
          <c:val>
            <c:numRef>
              <c:f>Sheet3!$E$2:$E$7</c:f>
              <c:numCache>
                <c:formatCode>General</c:formatCode>
                <c:ptCount val="6"/>
                <c:pt idx="0">
                  <c:v>36</c:v>
                </c:pt>
                <c:pt idx="1">
                  <c:v>36</c:v>
                </c:pt>
                <c:pt idx="2">
                  <c:v>140</c:v>
                </c:pt>
                <c:pt idx="3">
                  <c:v>36</c:v>
                </c:pt>
                <c:pt idx="4">
                  <c:v>12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26-4DD4-B770-71C5B39C99ED}"/>
            </c:ext>
          </c:extLst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5 Labai aiškios</c:v>
                </c:pt>
              </c:strCache>
            </c:strRef>
          </c:tx>
          <c:spPr>
            <a:solidFill>
              <a:srgbClr val="4A4AB7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KA107</c:v>
                </c:pt>
                <c:pt idx="1">
                  <c:v>KA104</c:v>
                </c:pt>
                <c:pt idx="2">
                  <c:v>KA101</c:v>
                </c:pt>
                <c:pt idx="3">
                  <c:v>KA102</c:v>
                </c:pt>
                <c:pt idx="4">
                  <c:v>KA103</c:v>
                </c:pt>
                <c:pt idx="5">
                  <c:v>KA116</c:v>
                </c:pt>
              </c:strCache>
            </c:strRef>
          </c:cat>
          <c:val>
            <c:numRef>
              <c:f>Sheet3!$F$2:$F$7</c:f>
              <c:numCache>
                <c:formatCode>General</c:formatCode>
                <c:ptCount val="6"/>
                <c:pt idx="0">
                  <c:v>30</c:v>
                </c:pt>
                <c:pt idx="1">
                  <c:v>65</c:v>
                </c:pt>
                <c:pt idx="2">
                  <c:v>230</c:v>
                </c:pt>
                <c:pt idx="3">
                  <c:v>70</c:v>
                </c:pt>
                <c:pt idx="4">
                  <c:v>95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6-4DD4-B770-71C5B39C9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12695120"/>
        <c:axId val="912694792"/>
      </c:barChart>
      <c:catAx>
        <c:axId val="912695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t-LT"/>
          </a:p>
        </c:txPr>
        <c:crossAx val="912694792"/>
        <c:crosses val="autoZero"/>
        <c:auto val="1"/>
        <c:lblAlgn val="ctr"/>
        <c:lblOffset val="100"/>
        <c:noMultiLvlLbl val="0"/>
      </c:catAx>
      <c:valAx>
        <c:axId val="912694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91269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5555555555555552E-2"/>
          <c:w val="0.95442789886842871"/>
          <c:h val="0.898148148148148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Sheet17!$A$3</c:f>
              <c:strCache>
                <c:ptCount val="1"/>
                <c:pt idx="0">
                  <c:v>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8D3E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A01-41D7-A9CA-F9E46ECB269E}"/>
              </c:ext>
            </c:extLst>
          </c:dPt>
          <c:val>
            <c:numRef>
              <c:f>Sheet17!$A$4</c:f>
              <c:numCache>
                <c:formatCode>General</c:formatCode>
                <c:ptCount val="1"/>
                <c:pt idx="0">
                  <c:v>0.69696969696969702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1-41D7-A9CA-F9E46ECB269E}"/>
            </c:ext>
          </c:extLst>
        </c:ser>
        <c:ser>
          <c:idx val="1"/>
          <c:order val="1"/>
          <c:tx>
            <c:strRef>
              <c:f>Sheet17!$B$3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rgbClr val="CDF2F6"/>
            </a:solidFill>
            <a:ln>
              <a:noFill/>
            </a:ln>
            <a:effectLst/>
          </c:spPr>
          <c:invertIfNegative val="0"/>
          <c:val>
            <c:numRef>
              <c:f>Sheet17!$B$4</c:f>
              <c:numCache>
                <c:formatCode>General</c:formatCode>
                <c:ptCount val="1"/>
                <c:pt idx="0">
                  <c:v>0.30303030303030304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01-41D7-A9CA-F9E46ECB2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9525040"/>
        <c:axId val="819524056"/>
      </c:barChart>
      <c:catAx>
        <c:axId val="819525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9524056"/>
        <c:crosses val="autoZero"/>
        <c:auto val="1"/>
        <c:lblAlgn val="ctr"/>
        <c:lblOffset val="100"/>
        <c:noMultiLvlLbl val="0"/>
      </c:catAx>
      <c:valAx>
        <c:axId val="8195240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1952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16531180068202E-2"/>
          <c:y val="7.407407407407407E-2"/>
          <c:w val="0.9629834688199318"/>
          <c:h val="0.8981481481481481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EA3D69"/>
            </a:solidFill>
            <a:ln>
              <a:noFill/>
            </a:ln>
            <a:effectLst/>
          </c:spPr>
          <c:invertIfNegative val="0"/>
          <c:val>
            <c:numRef>
              <c:f>Sheet11!$C$14</c:f>
              <c:numCache>
                <c:formatCode>General</c:formatCode>
                <c:ptCount val="1"/>
                <c:pt idx="0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4-4EA6-BB10-BEDD994C4C5D}"/>
            </c:ext>
          </c:extLst>
        </c:ser>
        <c:ser>
          <c:idx val="1"/>
          <c:order val="1"/>
          <c:spPr>
            <a:solidFill>
              <a:srgbClr val="F7C1D0"/>
            </a:solidFill>
            <a:ln>
              <a:noFill/>
            </a:ln>
            <a:effectLst/>
          </c:spPr>
          <c:invertIfNegative val="0"/>
          <c:val>
            <c:numRef>
              <c:f>Sheet11!$D$14</c:f>
              <c:numCache>
                <c:formatCode>General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4-4EA6-BB10-BEDD994C4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6083160"/>
        <c:axId val="746086440"/>
      </c:barChart>
      <c:catAx>
        <c:axId val="746083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46086440"/>
        <c:crosses val="autoZero"/>
        <c:auto val="1"/>
        <c:lblAlgn val="ctr"/>
        <c:lblOffset val="100"/>
        <c:noMultiLvlLbl val="0"/>
      </c:catAx>
      <c:valAx>
        <c:axId val="746086440"/>
        <c:scaling>
          <c:orientation val="minMax"/>
          <c:max val="1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74608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Sheet11!$B$2</c:f>
              <c:strCache>
                <c:ptCount val="1"/>
                <c:pt idx="0">
                  <c:v>Patenkinamai</c:v>
                </c:pt>
              </c:strCache>
            </c:strRef>
          </c:tx>
          <c:spPr>
            <a:solidFill>
              <a:srgbClr val="F5EC4D"/>
            </a:solidFill>
            <a:ln>
              <a:noFill/>
            </a:ln>
            <a:effectLst/>
          </c:spPr>
          <c:invertIfNegative val="0"/>
          <c:cat>
            <c:strRef>
              <c:f>Sheet11!$A$3:$A$8</c:f>
              <c:strCache>
                <c:ptCount val="6"/>
                <c:pt idx="0">
                  <c:v>KA107</c:v>
                </c:pt>
                <c:pt idx="1">
                  <c:v>KA103</c:v>
                </c:pt>
                <c:pt idx="2">
                  <c:v>KA104</c:v>
                </c:pt>
                <c:pt idx="3">
                  <c:v>KA101</c:v>
                </c:pt>
                <c:pt idx="4">
                  <c:v>KA102</c:v>
                </c:pt>
                <c:pt idx="5">
                  <c:v>KA116</c:v>
                </c:pt>
              </c:strCache>
            </c:strRef>
          </c:cat>
          <c:val>
            <c:numRef>
              <c:f>Sheet11!$B$3:$B$8</c:f>
              <c:numCache>
                <c:formatCode>General</c:formatCode>
                <c:ptCount val="6"/>
                <c:pt idx="0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7-4EFB-964E-01EA9B6B3F5D}"/>
            </c:ext>
          </c:extLst>
        </c:ser>
        <c:ser>
          <c:idx val="1"/>
          <c:order val="1"/>
          <c:tx>
            <c:strRef>
              <c:f>Sheet11!$C$2</c:f>
              <c:strCache>
                <c:ptCount val="1"/>
                <c:pt idx="0">
                  <c:v>Gerai</c:v>
                </c:pt>
              </c:strCache>
            </c:strRef>
          </c:tx>
          <c:spPr>
            <a:solidFill>
              <a:srgbClr val="58D3E1"/>
            </a:solidFill>
            <a:ln>
              <a:noFill/>
            </a:ln>
            <a:effectLst/>
          </c:spPr>
          <c:invertIfNegative val="0"/>
          <c:cat>
            <c:strRef>
              <c:f>Sheet11!$A$3:$A$8</c:f>
              <c:strCache>
                <c:ptCount val="6"/>
                <c:pt idx="0">
                  <c:v>KA107</c:v>
                </c:pt>
                <c:pt idx="1">
                  <c:v>KA103</c:v>
                </c:pt>
                <c:pt idx="2">
                  <c:v>KA104</c:v>
                </c:pt>
                <c:pt idx="3">
                  <c:v>KA101</c:v>
                </c:pt>
                <c:pt idx="4">
                  <c:v>KA102</c:v>
                </c:pt>
                <c:pt idx="5">
                  <c:v>KA116</c:v>
                </c:pt>
              </c:strCache>
            </c:strRef>
          </c:cat>
          <c:val>
            <c:numRef>
              <c:f>Sheet11!$C$3:$C$8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37-4EFB-964E-01EA9B6B3F5D}"/>
            </c:ext>
          </c:extLst>
        </c:ser>
        <c:ser>
          <c:idx val="2"/>
          <c:order val="2"/>
          <c:tx>
            <c:strRef>
              <c:f>Sheet11!$D$2</c:f>
              <c:strCache>
                <c:ptCount val="1"/>
                <c:pt idx="0">
                  <c:v>Puikiai</c:v>
                </c:pt>
              </c:strCache>
            </c:strRef>
          </c:tx>
          <c:spPr>
            <a:solidFill>
              <a:srgbClr val="4A4AB7"/>
            </a:solidFill>
            <a:ln>
              <a:noFill/>
            </a:ln>
            <a:effectLst/>
          </c:spPr>
          <c:invertIfNegative val="0"/>
          <c:cat>
            <c:strRef>
              <c:f>Sheet11!$A$3:$A$8</c:f>
              <c:strCache>
                <c:ptCount val="6"/>
                <c:pt idx="0">
                  <c:v>KA107</c:v>
                </c:pt>
                <c:pt idx="1">
                  <c:v>KA103</c:v>
                </c:pt>
                <c:pt idx="2">
                  <c:v>KA104</c:v>
                </c:pt>
                <c:pt idx="3">
                  <c:v>KA101</c:v>
                </c:pt>
                <c:pt idx="4">
                  <c:v>KA102</c:v>
                </c:pt>
                <c:pt idx="5">
                  <c:v>KA116</c:v>
                </c:pt>
              </c:strCache>
            </c:strRef>
          </c:cat>
          <c:val>
            <c:numRef>
              <c:f>Sheet11!$D$3:$D$8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16</c:v>
                </c:pt>
                <c:pt idx="3">
                  <c:v>61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37-4EFB-964E-01EA9B6B3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75455144"/>
        <c:axId val="742079072"/>
      </c:barChart>
      <c:catAx>
        <c:axId val="475455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t-LT"/>
          </a:p>
        </c:txPr>
        <c:crossAx val="742079072"/>
        <c:crosses val="autoZero"/>
        <c:auto val="1"/>
        <c:lblAlgn val="ctr"/>
        <c:lblOffset val="100"/>
        <c:noMultiLvlLbl val="0"/>
      </c:catAx>
      <c:valAx>
        <c:axId val="742079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82863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545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58D3E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82863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Sheet10!$A$1:$A$6</c:f>
              <c:strCache>
                <c:ptCount val="6"/>
                <c:pt idx="0">
                  <c:v>KA103</c:v>
                </c:pt>
                <c:pt idx="1">
                  <c:v>KA107</c:v>
                </c:pt>
                <c:pt idx="2">
                  <c:v>KA102</c:v>
                </c:pt>
                <c:pt idx="3">
                  <c:v>KA116</c:v>
                </c:pt>
                <c:pt idx="4">
                  <c:v>KA101</c:v>
                </c:pt>
                <c:pt idx="5">
                  <c:v>KA104</c:v>
                </c:pt>
              </c:strCache>
            </c:strRef>
          </c:cat>
          <c:val>
            <c:numRef>
              <c:f>Sheet10!$B$1:$B$6</c:f>
              <c:numCache>
                <c:formatCode>0%</c:formatCode>
                <c:ptCount val="6"/>
                <c:pt idx="0">
                  <c:v>0.54545454545454541</c:v>
                </c:pt>
                <c:pt idx="1">
                  <c:v>0.73684210526315785</c:v>
                </c:pt>
                <c:pt idx="2">
                  <c:v>0.76</c:v>
                </c:pt>
                <c:pt idx="3">
                  <c:v>0.77777777777777779</c:v>
                </c:pt>
                <c:pt idx="4">
                  <c:v>0.78409090909090906</c:v>
                </c:pt>
                <c:pt idx="5">
                  <c:v>0.80769230769230771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FB-469C-8E21-64BBC2B00E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46068400"/>
        <c:axId val="746061512"/>
      </c:barChart>
      <c:catAx>
        <c:axId val="74606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t-LT"/>
          </a:p>
        </c:txPr>
        <c:crossAx val="746061512"/>
        <c:crosses val="autoZero"/>
        <c:auto val="1"/>
        <c:lblAlgn val="ctr"/>
        <c:lblOffset val="100"/>
        <c:noMultiLvlLbl val="0"/>
      </c:catAx>
      <c:valAx>
        <c:axId val="7460615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4606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9531756492917831"/>
          <c:y val="3.6177782335608623E-2"/>
          <c:w val="0.37205574630345722"/>
          <c:h val="0.887525683117846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EA3D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82863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Sheet12!$A$5:$B$9</c:f>
              <c:strCache>
                <c:ptCount val="5"/>
                <c:pt idx="0">
                  <c:v>ŠMPF konsultaciniai seminarai</c:v>
                </c:pt>
                <c:pt idx="1">
                  <c:v>ŠMPF internetiniai seminarai</c:v>
                </c:pt>
                <c:pt idx="2">
                  <c:v>ŠMPF konsultacijos telefonu ar el. paštu</c:v>
                </c:pt>
                <c:pt idx="3">
                  <c:v>ŠMPF pagalbiniai dokumentai</c:v>
                </c:pt>
                <c:pt idx="4">
                  <c:v>www.erasmus-plius.lt</c:v>
                </c:pt>
              </c:strCache>
            </c:strRef>
          </c:cat>
          <c:val>
            <c:numRef>
              <c:f>Sheet12!$D$5:$D$9</c:f>
              <c:numCache>
                <c:formatCode>0%</c:formatCode>
                <c:ptCount val="5"/>
                <c:pt idx="0">
                  <c:v>0.30808080808080807</c:v>
                </c:pt>
                <c:pt idx="1">
                  <c:v>0.45454545454545453</c:v>
                </c:pt>
                <c:pt idx="2">
                  <c:v>0.75252525252525249</c:v>
                </c:pt>
                <c:pt idx="3">
                  <c:v>0.92929292929292928</c:v>
                </c:pt>
                <c:pt idx="4">
                  <c:v>0.98989898989898994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17-4287-B7C7-34FB36854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axId val="740545088"/>
        <c:axId val="740550336"/>
      </c:barChart>
      <c:catAx>
        <c:axId val="74054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lt-LT"/>
          </a:p>
        </c:txPr>
        <c:crossAx val="740550336"/>
        <c:crosses val="autoZero"/>
        <c:auto val="1"/>
        <c:lblAlgn val="ctr"/>
        <c:lblOffset val="100"/>
        <c:noMultiLvlLbl val="0"/>
      </c:catAx>
      <c:valAx>
        <c:axId val="7405503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4054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Sheet6!$A$1:$A$373</cx:f>
        <cx:lvl ptCount="373">
          <cx:pt idx="0">2019</cx:pt>
          <cx:pt idx="1">2019</cx:pt>
          <cx:pt idx="2">2019</cx:pt>
          <cx:pt idx="3">2019</cx:pt>
          <cx:pt idx="4">2019</cx:pt>
          <cx:pt idx="5">2019</cx:pt>
          <cx:pt idx="6">2019</cx:pt>
          <cx:pt idx="7">2019</cx:pt>
          <cx:pt idx="8">2019</cx:pt>
          <cx:pt idx="9">2019</cx:pt>
          <cx:pt idx="10">2019</cx:pt>
          <cx:pt idx="11">2019</cx:pt>
          <cx:pt idx="12">2019</cx:pt>
          <cx:pt idx="13">2019</cx:pt>
          <cx:pt idx="14">2019</cx:pt>
          <cx:pt idx="15">2019</cx:pt>
          <cx:pt idx="16">2019</cx:pt>
          <cx:pt idx="17">2019</cx:pt>
          <cx:pt idx="18">2019</cx:pt>
          <cx:pt idx="19">2019</cx:pt>
          <cx:pt idx="20">2019</cx:pt>
          <cx:pt idx="21">2019</cx:pt>
          <cx:pt idx="22">2019</cx:pt>
          <cx:pt idx="23">2019</cx:pt>
          <cx:pt idx="24">2019</cx:pt>
          <cx:pt idx="25">2019</cx:pt>
          <cx:pt idx="26">2019</cx:pt>
          <cx:pt idx="27">2019</cx:pt>
          <cx:pt idx="28">2019</cx:pt>
          <cx:pt idx="29">2019</cx:pt>
          <cx:pt idx="30">2019</cx:pt>
          <cx:pt idx="31">2019</cx:pt>
          <cx:pt idx="32">2019</cx:pt>
          <cx:pt idx="33">2019</cx:pt>
          <cx:pt idx="34">2019</cx:pt>
          <cx:pt idx="35">2019</cx:pt>
          <cx:pt idx="36">2019</cx:pt>
          <cx:pt idx="37">2019</cx:pt>
          <cx:pt idx="38">2019</cx:pt>
          <cx:pt idx="39">2019</cx:pt>
          <cx:pt idx="40">2019</cx:pt>
          <cx:pt idx="41">2019</cx:pt>
          <cx:pt idx="42">2019</cx:pt>
          <cx:pt idx="43">2019</cx:pt>
          <cx:pt idx="44">2019</cx:pt>
          <cx:pt idx="45">2019</cx:pt>
          <cx:pt idx="46">2019</cx:pt>
          <cx:pt idx="47">2019</cx:pt>
          <cx:pt idx="48">2019</cx:pt>
          <cx:pt idx="49">2019</cx:pt>
          <cx:pt idx="50">2019</cx:pt>
          <cx:pt idx="51">2019</cx:pt>
          <cx:pt idx="52">2019</cx:pt>
          <cx:pt idx="53">2019</cx:pt>
          <cx:pt idx="54">2019</cx:pt>
          <cx:pt idx="55">2019</cx:pt>
          <cx:pt idx="56">2019</cx:pt>
          <cx:pt idx="57">2019</cx:pt>
          <cx:pt idx="58">2019</cx:pt>
          <cx:pt idx="59">2019</cx:pt>
          <cx:pt idx="60">2019</cx:pt>
          <cx:pt idx="61">2019</cx:pt>
          <cx:pt idx="62">2019</cx:pt>
          <cx:pt idx="63">2019</cx:pt>
          <cx:pt idx="64">2019</cx:pt>
          <cx:pt idx="65">2019</cx:pt>
          <cx:pt idx="66">2019</cx:pt>
          <cx:pt idx="67">2019</cx:pt>
          <cx:pt idx="68">2019</cx:pt>
          <cx:pt idx="69">2019</cx:pt>
          <cx:pt idx="70">2019</cx:pt>
          <cx:pt idx="71">2019</cx:pt>
          <cx:pt idx="72">2019</cx:pt>
          <cx:pt idx="73">2019</cx:pt>
          <cx:pt idx="74">2019</cx:pt>
          <cx:pt idx="75">2019</cx:pt>
          <cx:pt idx="76">2019</cx:pt>
          <cx:pt idx="77">2019</cx:pt>
          <cx:pt idx="78">2019</cx:pt>
          <cx:pt idx="79">2019</cx:pt>
          <cx:pt idx="80">2019</cx:pt>
          <cx:pt idx="81">2019</cx:pt>
          <cx:pt idx="82">2019</cx:pt>
          <cx:pt idx="83">2019</cx:pt>
          <cx:pt idx="84">2019</cx:pt>
          <cx:pt idx="85">2019</cx:pt>
          <cx:pt idx="86">2019</cx:pt>
          <cx:pt idx="87">2019</cx:pt>
          <cx:pt idx="88">2019</cx:pt>
          <cx:pt idx="89">2019</cx:pt>
          <cx:pt idx="90">2019</cx:pt>
          <cx:pt idx="91">2019</cx:pt>
          <cx:pt idx="92">2019</cx:pt>
          <cx:pt idx="93">2019</cx:pt>
          <cx:pt idx="94">2019</cx:pt>
          <cx:pt idx="95">2019</cx:pt>
          <cx:pt idx="96">2019</cx:pt>
          <cx:pt idx="97">2019</cx:pt>
          <cx:pt idx="98">2019</cx:pt>
          <cx:pt idx="99">2019</cx:pt>
          <cx:pt idx="100">2019</cx:pt>
          <cx:pt idx="101">2019</cx:pt>
          <cx:pt idx="102">2019</cx:pt>
          <cx:pt idx="103">2019</cx:pt>
          <cx:pt idx="104">2019</cx:pt>
          <cx:pt idx="105">2019</cx:pt>
          <cx:pt idx="106">2019</cx:pt>
          <cx:pt idx="107">2019</cx:pt>
          <cx:pt idx="108">2019</cx:pt>
          <cx:pt idx="109">2019</cx:pt>
          <cx:pt idx="110">2019</cx:pt>
          <cx:pt idx="111">2019</cx:pt>
          <cx:pt idx="112">2019</cx:pt>
          <cx:pt idx="113">2019</cx:pt>
          <cx:pt idx="114">2019</cx:pt>
          <cx:pt idx="115">2019</cx:pt>
          <cx:pt idx="116">2019</cx:pt>
          <cx:pt idx="117">2019</cx:pt>
          <cx:pt idx="118">2019</cx:pt>
          <cx:pt idx="119">2019</cx:pt>
          <cx:pt idx="120">2019</cx:pt>
          <cx:pt idx="121">2019</cx:pt>
          <cx:pt idx="122">2019</cx:pt>
          <cx:pt idx="123">2019</cx:pt>
          <cx:pt idx="124">2019</cx:pt>
          <cx:pt idx="125">2019</cx:pt>
          <cx:pt idx="126">2019</cx:pt>
          <cx:pt idx="127">2019</cx:pt>
          <cx:pt idx="128">2019</cx:pt>
          <cx:pt idx="129">2019</cx:pt>
          <cx:pt idx="130">2019</cx:pt>
          <cx:pt idx="131">2019</cx:pt>
          <cx:pt idx="132">2019</cx:pt>
          <cx:pt idx="133">2019</cx:pt>
          <cx:pt idx="134">2019</cx:pt>
          <cx:pt idx="135">2019</cx:pt>
          <cx:pt idx="136">2019</cx:pt>
          <cx:pt idx="137">2019</cx:pt>
          <cx:pt idx="138">2019</cx:pt>
          <cx:pt idx="139">2019</cx:pt>
          <cx:pt idx="140">2019</cx:pt>
          <cx:pt idx="141">2019</cx:pt>
          <cx:pt idx="142">2019</cx:pt>
          <cx:pt idx="143">2019</cx:pt>
          <cx:pt idx="144">2019</cx:pt>
          <cx:pt idx="145">2019</cx:pt>
          <cx:pt idx="146">2019</cx:pt>
          <cx:pt idx="147">2019</cx:pt>
          <cx:pt idx="148">2019</cx:pt>
          <cx:pt idx="149">2019</cx:pt>
          <cx:pt idx="150">2019</cx:pt>
          <cx:pt idx="151">2019</cx:pt>
          <cx:pt idx="152">2019</cx:pt>
          <cx:pt idx="153">2019</cx:pt>
          <cx:pt idx="154">2019</cx:pt>
          <cx:pt idx="155">2019</cx:pt>
          <cx:pt idx="156">2019</cx:pt>
          <cx:pt idx="157">2019</cx:pt>
          <cx:pt idx="158">2019</cx:pt>
          <cx:pt idx="159">2019</cx:pt>
          <cx:pt idx="160">2019</cx:pt>
          <cx:pt idx="161">2019</cx:pt>
          <cx:pt idx="162">2019</cx:pt>
          <cx:pt idx="163">2019</cx:pt>
          <cx:pt idx="164">2019</cx:pt>
          <cx:pt idx="165">2019</cx:pt>
          <cx:pt idx="166">2019</cx:pt>
          <cx:pt idx="167">2019</cx:pt>
          <cx:pt idx="168">2019</cx:pt>
          <cx:pt idx="169">2019</cx:pt>
          <cx:pt idx="170">2019</cx:pt>
          <cx:pt idx="171">2019</cx:pt>
          <cx:pt idx="172">2019</cx:pt>
          <cx:pt idx="173">2019</cx:pt>
          <cx:pt idx="174">2019</cx:pt>
          <cx:pt idx="175">2020</cx:pt>
          <cx:pt idx="176">2020</cx:pt>
          <cx:pt idx="177">2020</cx:pt>
          <cx:pt idx="178">2020</cx:pt>
          <cx:pt idx="179">2020</cx:pt>
          <cx:pt idx="180">2020</cx:pt>
          <cx:pt idx="181">2020</cx:pt>
          <cx:pt idx="182">2020</cx:pt>
          <cx:pt idx="183">2020</cx:pt>
          <cx:pt idx="184">2020</cx:pt>
          <cx:pt idx="185">2020</cx:pt>
          <cx:pt idx="186">2020</cx:pt>
          <cx:pt idx="187">2020</cx:pt>
          <cx:pt idx="188">2020</cx:pt>
          <cx:pt idx="189">2020</cx:pt>
          <cx:pt idx="190">2020</cx:pt>
          <cx:pt idx="191">2020</cx:pt>
          <cx:pt idx="192">2020</cx:pt>
          <cx:pt idx="193">2020</cx:pt>
          <cx:pt idx="194">2020</cx:pt>
          <cx:pt idx="195">2020</cx:pt>
          <cx:pt idx="196">2020</cx:pt>
          <cx:pt idx="197">2020</cx:pt>
          <cx:pt idx="198">2020</cx:pt>
          <cx:pt idx="199">2020</cx:pt>
          <cx:pt idx="200">2020</cx:pt>
          <cx:pt idx="201">2020</cx:pt>
          <cx:pt idx="202">2020</cx:pt>
          <cx:pt idx="203">2020</cx:pt>
          <cx:pt idx="204">2020</cx:pt>
          <cx:pt idx="205">2020</cx:pt>
          <cx:pt idx="206">2020</cx:pt>
          <cx:pt idx="207">2020</cx:pt>
          <cx:pt idx="208">2020</cx:pt>
          <cx:pt idx="209">2020</cx:pt>
          <cx:pt idx="210">2020</cx:pt>
          <cx:pt idx="211">2020</cx:pt>
          <cx:pt idx="212">2020</cx:pt>
          <cx:pt idx="213">2020</cx:pt>
          <cx:pt idx="214">2020</cx:pt>
          <cx:pt idx="215">2020</cx:pt>
          <cx:pt idx="216">2020</cx:pt>
          <cx:pt idx="217">2020</cx:pt>
          <cx:pt idx="218">2020</cx:pt>
          <cx:pt idx="219">2020</cx:pt>
          <cx:pt idx="220">2020</cx:pt>
          <cx:pt idx="221">2020</cx:pt>
          <cx:pt idx="222">2020</cx:pt>
          <cx:pt idx="223">2020</cx:pt>
          <cx:pt idx="224">2020</cx:pt>
          <cx:pt idx="225">2020</cx:pt>
          <cx:pt idx="226">2020</cx:pt>
          <cx:pt idx="227">2020</cx:pt>
          <cx:pt idx="228">2020</cx:pt>
          <cx:pt idx="229">2020</cx:pt>
          <cx:pt idx="230">2020</cx:pt>
          <cx:pt idx="231">2020</cx:pt>
          <cx:pt idx="232">2020</cx:pt>
          <cx:pt idx="233">2020</cx:pt>
          <cx:pt idx="234">2020</cx:pt>
          <cx:pt idx="235">2020</cx:pt>
          <cx:pt idx="236">2020</cx:pt>
          <cx:pt idx="237">2020</cx:pt>
          <cx:pt idx="238">2020</cx:pt>
          <cx:pt idx="239">2020</cx:pt>
          <cx:pt idx="240">2020</cx:pt>
          <cx:pt idx="241">2020</cx:pt>
          <cx:pt idx="242">2020</cx:pt>
          <cx:pt idx="243">2020</cx:pt>
          <cx:pt idx="244">2020</cx:pt>
          <cx:pt idx="245">2020</cx:pt>
          <cx:pt idx="246">2020</cx:pt>
          <cx:pt idx="247">2020</cx:pt>
          <cx:pt idx="248">2020</cx:pt>
          <cx:pt idx="249">2020</cx:pt>
          <cx:pt idx="250">2020</cx:pt>
          <cx:pt idx="251">2020</cx:pt>
          <cx:pt idx="252">2020</cx:pt>
          <cx:pt idx="253">2020</cx:pt>
          <cx:pt idx="254">2020</cx:pt>
          <cx:pt idx="255">2020</cx:pt>
          <cx:pt idx="256">2020</cx:pt>
          <cx:pt idx="257">2020</cx:pt>
          <cx:pt idx="258">2020</cx:pt>
          <cx:pt idx="259">2020</cx:pt>
          <cx:pt idx="260">2020</cx:pt>
          <cx:pt idx="261">2020</cx:pt>
          <cx:pt idx="262">2020</cx:pt>
          <cx:pt idx="263">2020</cx:pt>
          <cx:pt idx="264">2020</cx:pt>
          <cx:pt idx="265">2020</cx:pt>
          <cx:pt idx="266">2020</cx:pt>
          <cx:pt idx="267">2020</cx:pt>
          <cx:pt idx="268">2020</cx:pt>
          <cx:pt idx="269">2020</cx:pt>
          <cx:pt idx="270">2020</cx:pt>
          <cx:pt idx="271">2020</cx:pt>
          <cx:pt idx="272">2020</cx:pt>
          <cx:pt idx="273">2020</cx:pt>
          <cx:pt idx="274">2020</cx:pt>
          <cx:pt idx="275">2020</cx:pt>
          <cx:pt idx="276">2020</cx:pt>
          <cx:pt idx="277">2020</cx:pt>
          <cx:pt idx="278">2020</cx:pt>
          <cx:pt idx="279">2020</cx:pt>
          <cx:pt idx="280">2020</cx:pt>
          <cx:pt idx="281">2020</cx:pt>
          <cx:pt idx="282">2020</cx:pt>
          <cx:pt idx="283">2020</cx:pt>
          <cx:pt idx="284">2020</cx:pt>
          <cx:pt idx="285">2020</cx:pt>
          <cx:pt idx="286">2020</cx:pt>
          <cx:pt idx="287">2020</cx:pt>
          <cx:pt idx="288">2020</cx:pt>
          <cx:pt idx="289">2020</cx:pt>
          <cx:pt idx="290">2020</cx:pt>
          <cx:pt idx="291">2020</cx:pt>
          <cx:pt idx="292">2020</cx:pt>
          <cx:pt idx="293">2020</cx:pt>
          <cx:pt idx="294">2020</cx:pt>
          <cx:pt idx="295">2020</cx:pt>
          <cx:pt idx="296">2020</cx:pt>
          <cx:pt idx="297">2020</cx:pt>
          <cx:pt idx="298">2020</cx:pt>
          <cx:pt idx="299">2020</cx:pt>
          <cx:pt idx="300">2020</cx:pt>
          <cx:pt idx="301">2020</cx:pt>
          <cx:pt idx="302">2020</cx:pt>
          <cx:pt idx="303">2020</cx:pt>
          <cx:pt idx="304">2020</cx:pt>
          <cx:pt idx="305">2020</cx:pt>
          <cx:pt idx="306">2020</cx:pt>
          <cx:pt idx="307">2020</cx:pt>
          <cx:pt idx="308">2020</cx:pt>
          <cx:pt idx="309">2020</cx:pt>
          <cx:pt idx="310">2020</cx:pt>
          <cx:pt idx="311">2020</cx:pt>
          <cx:pt idx="312">2020</cx:pt>
          <cx:pt idx="313">2020</cx:pt>
          <cx:pt idx="314">2020</cx:pt>
          <cx:pt idx="315">2020</cx:pt>
          <cx:pt idx="316">2020</cx:pt>
          <cx:pt idx="317">2020</cx:pt>
          <cx:pt idx="318">2020</cx:pt>
          <cx:pt idx="319">2020</cx:pt>
          <cx:pt idx="320">2020</cx:pt>
          <cx:pt idx="321">2020</cx:pt>
          <cx:pt idx="322">2020</cx:pt>
          <cx:pt idx="323">2020</cx:pt>
          <cx:pt idx="324">2020</cx:pt>
          <cx:pt idx="325">2020</cx:pt>
          <cx:pt idx="326">2020</cx:pt>
          <cx:pt idx="327">2020</cx:pt>
          <cx:pt idx="328">2020</cx:pt>
          <cx:pt idx="329">2020</cx:pt>
          <cx:pt idx="330">2020</cx:pt>
          <cx:pt idx="331">2020</cx:pt>
          <cx:pt idx="332">2020</cx:pt>
          <cx:pt idx="333">2020</cx:pt>
          <cx:pt idx="334">2020</cx:pt>
          <cx:pt idx="335">2020</cx:pt>
          <cx:pt idx="336">2020</cx:pt>
          <cx:pt idx="337">2020</cx:pt>
          <cx:pt idx="338">2020</cx:pt>
          <cx:pt idx="339">2020</cx:pt>
          <cx:pt idx="340">2020</cx:pt>
          <cx:pt idx="341">2020</cx:pt>
          <cx:pt idx="342">2020</cx:pt>
          <cx:pt idx="343">2020</cx:pt>
          <cx:pt idx="344">2020</cx:pt>
          <cx:pt idx="345">2020</cx:pt>
          <cx:pt idx="346">2020</cx:pt>
          <cx:pt idx="347">2020</cx:pt>
          <cx:pt idx="348">2020</cx:pt>
          <cx:pt idx="349">2020</cx:pt>
          <cx:pt idx="350">2020</cx:pt>
          <cx:pt idx="351">2020</cx:pt>
          <cx:pt idx="352">2020</cx:pt>
          <cx:pt idx="353">2020</cx:pt>
          <cx:pt idx="354">2020</cx:pt>
          <cx:pt idx="355">2020</cx:pt>
          <cx:pt idx="356">2020</cx:pt>
          <cx:pt idx="357">2020</cx:pt>
          <cx:pt idx="358">2020</cx:pt>
          <cx:pt idx="359">2020</cx:pt>
          <cx:pt idx="360">2020</cx:pt>
          <cx:pt idx="361">2020</cx:pt>
          <cx:pt idx="362">2020</cx:pt>
          <cx:pt idx="363">2020</cx:pt>
          <cx:pt idx="364">2020</cx:pt>
          <cx:pt idx="365">2020</cx:pt>
          <cx:pt idx="366">2020</cx:pt>
          <cx:pt idx="367">2020</cx:pt>
          <cx:pt idx="368">2020</cx:pt>
          <cx:pt idx="369">2020</cx:pt>
          <cx:pt idx="370">2020</cx:pt>
          <cx:pt idx="371">2020</cx:pt>
          <cx:pt idx="372">2020</cx:pt>
        </cx:lvl>
      </cx:strDim>
      <cx:numDim type="val">
        <cx:f>Sheet6!$B$1:$B$373</cx:f>
        <cx:lvl ptCount="373" formatCode="General">
          <cx:pt idx="0">1</cx:pt>
          <cx:pt idx="1">1</cx:pt>
          <cx:pt idx="2">1</cx:pt>
          <cx:pt idx="3">5</cx:pt>
          <cx:pt idx="4">1</cx:pt>
          <cx:pt idx="5">14</cx:pt>
          <cx:pt idx="6">1</cx:pt>
          <cx:pt idx="7">14</cx:pt>
          <cx:pt idx="8">14</cx:pt>
          <cx:pt idx="9">2</cx:pt>
          <cx:pt idx="10">2</cx:pt>
          <cx:pt idx="11">2</cx:pt>
          <cx:pt idx="12">2</cx:pt>
          <cx:pt idx="13">2</cx:pt>
          <cx:pt idx="14">14</cx:pt>
          <cx:pt idx="15">14</cx:pt>
          <cx:pt idx="16">2</cx:pt>
          <cx:pt idx="17">15</cx:pt>
          <cx:pt idx="18">3</cx:pt>
          <cx:pt idx="19">20</cx:pt>
          <cx:pt idx="20">20</cx:pt>
          <cx:pt idx="21">3</cx:pt>
          <cx:pt idx="22">3</cx:pt>
          <cx:pt idx="23">30</cx:pt>
          <cx:pt idx="24">30</cx:pt>
          <cx:pt idx="25">4</cx:pt>
          <cx:pt idx="26">5</cx:pt>
          <cx:pt idx="27">30</cx:pt>
          <cx:pt idx="28">5</cx:pt>
          <cx:pt idx="29">60</cx:pt>
          <cx:pt idx="30">60</cx:pt>
          <cx:pt idx="31">0</cx:pt>
          <cx:pt idx="32">30</cx:pt>
          <cx:pt idx="33">5</cx:pt>
          <cx:pt idx="34">10</cx:pt>
          <cx:pt idx="35">5</cx:pt>
          <cx:pt idx="36">1</cx:pt>
          <cx:pt idx="37">1</cx:pt>
          <cx:pt idx="38">1</cx:pt>
          <cx:pt idx="39">2</cx:pt>
          <cx:pt idx="40">2</cx:pt>
          <cx:pt idx="41">7</cx:pt>
          <cx:pt idx="42">2</cx:pt>
          <cx:pt idx="43">2</cx:pt>
          <cx:pt idx="44">3</cx:pt>
          <cx:pt idx="45">7</cx:pt>
          <cx:pt idx="46">3</cx:pt>
          <cx:pt idx="47">7</cx:pt>
          <cx:pt idx="48">7</cx:pt>
          <cx:pt idx="49">7</cx:pt>
          <cx:pt idx="50">3</cx:pt>
          <cx:pt idx="51">4</cx:pt>
          <cx:pt idx="52">5</cx:pt>
          <cx:pt idx="53">5</cx:pt>
          <cx:pt idx="54">5</cx:pt>
          <cx:pt idx="55">5</cx:pt>
          <cx:pt idx="56">5</cx:pt>
          <cx:pt idx="57">5</cx:pt>
          <cx:pt idx="58">5</cx:pt>
          <cx:pt idx="59">6</cx:pt>
          <cx:pt idx="60">10</cx:pt>
          <cx:pt idx="61">6</cx:pt>
          <cx:pt idx="62">7</cx:pt>
          <cx:pt idx="63">7</cx:pt>
          <cx:pt idx="64">7</cx:pt>
          <cx:pt idx="65">12</cx:pt>
          <cx:pt idx="66">7</cx:pt>
          <cx:pt idx="67">7</cx:pt>
          <cx:pt idx="68">7</cx:pt>
          <cx:pt idx="69">8</cx:pt>
          <cx:pt idx="70">14</cx:pt>
          <cx:pt idx="71">8</cx:pt>
          <cx:pt idx="72">8</cx:pt>
          <cx:pt idx="73">8</cx:pt>
          <cx:pt idx="74">10</cx:pt>
          <cx:pt idx="75">10</cx:pt>
          <cx:pt idx="76">10</cx:pt>
          <cx:pt idx="77">10</cx:pt>
          <cx:pt idx="78">10</cx:pt>
          <cx:pt idx="79">10</cx:pt>
          <cx:pt idx="80">10</cx:pt>
          <cx:pt idx="81">10</cx:pt>
          <cx:pt idx="82">14</cx:pt>
          <cx:pt idx="83">14</cx:pt>
          <cx:pt idx="84">14</cx:pt>
          <cx:pt idx="85">14</cx:pt>
          <cx:pt idx="86">14</cx:pt>
          <cx:pt idx="87">14</cx:pt>
          <cx:pt idx="88">14</cx:pt>
          <cx:pt idx="89">14</cx:pt>
          <cx:pt idx="90">15</cx:pt>
          <cx:pt idx="91">14</cx:pt>
          <cx:pt idx="92">15</cx:pt>
          <cx:pt idx="93">15</cx:pt>
          <cx:pt idx="94">14</cx:pt>
          <cx:pt idx="95">15</cx:pt>
          <cx:pt idx="96">14</cx:pt>
          <cx:pt idx="97">14</cx:pt>
          <cx:pt idx="98">14</cx:pt>
          <cx:pt idx="99">15</cx:pt>
          <cx:pt idx="100">14</cx:pt>
          <cx:pt idx="101">14</cx:pt>
          <cx:pt idx="102">15</cx:pt>
          <cx:pt idx="103">14</cx:pt>
          <cx:pt idx="104">14</cx:pt>
          <cx:pt idx="105">17</cx:pt>
          <cx:pt idx="106">20</cx:pt>
          <cx:pt idx="107">14</cx:pt>
          <cx:pt idx="108">20</cx:pt>
          <cx:pt idx="109">15</cx:pt>
          <cx:pt idx="110">15</cx:pt>
          <cx:pt idx="111">15</cx:pt>
          <cx:pt idx="112">15</cx:pt>
          <cx:pt idx="113">15</cx:pt>
          <cx:pt idx="114">15</cx:pt>
          <cx:pt idx="115">15</cx:pt>
          <cx:pt idx="116">15</cx:pt>
          <cx:pt idx="117">20</cx:pt>
          <cx:pt idx="118">20</cx:pt>
          <cx:pt idx="119">20</cx:pt>
          <cx:pt idx="120">20</cx:pt>
          <cx:pt idx="121">20</cx:pt>
          <cx:pt idx="122">20</cx:pt>
          <cx:pt idx="123">20</cx:pt>
          <cx:pt idx="124">21</cx:pt>
          <cx:pt idx="125">20</cx:pt>
          <cx:pt idx="126">20</cx:pt>
          <cx:pt idx="127">21</cx:pt>
          <cx:pt idx="128">25</cx:pt>
          <cx:pt idx="129">30</cx:pt>
          <cx:pt idx="130">30</cx:pt>
          <cx:pt idx="131">20</cx:pt>
          <cx:pt idx="132">20</cx:pt>
          <cx:pt idx="133">20</cx:pt>
          <cx:pt idx="134">20</cx:pt>
          <cx:pt idx="135">30</cx:pt>
          <cx:pt idx="136">30</cx:pt>
          <cx:pt idx="137">30</cx:pt>
          <cx:pt idx="138">20</cx:pt>
          <cx:pt idx="139">21</cx:pt>
          <cx:pt idx="140">21</cx:pt>
          <cx:pt idx="141">30</cx:pt>
          <cx:pt idx="142">30</cx:pt>
          <cx:pt idx="143">30</cx:pt>
          <cx:pt idx="144">30</cx:pt>
          <cx:pt idx="145">30</cx:pt>
          <cx:pt idx="146">30</cx:pt>
          <cx:pt idx="147">30</cx:pt>
          <cx:pt idx="148">30</cx:pt>
          <cx:pt idx="149">30</cx:pt>
          <cx:pt idx="150">30</cx:pt>
          <cx:pt idx="151">30</cx:pt>
          <cx:pt idx="152">30</cx:pt>
          <cx:pt idx="153">30</cx:pt>
          <cx:pt idx="154">30</cx:pt>
          <cx:pt idx="155">30</cx:pt>
          <cx:pt idx="156">30</cx:pt>
          <cx:pt idx="157">30</cx:pt>
          <cx:pt idx="158">30</cx:pt>
          <cx:pt idx="159">30</cx:pt>
          <cx:pt idx="160">30</cx:pt>
          <cx:pt idx="161">30</cx:pt>
          <cx:pt idx="162">30</cx:pt>
          <cx:pt idx="163">30</cx:pt>
          <cx:pt idx="164">45</cx:pt>
          <cx:pt idx="165">35</cx:pt>
          <cx:pt idx="166">45</cx:pt>
          <cx:pt idx="167">45</cx:pt>
          <cx:pt idx="168">45</cx:pt>
          <cx:pt idx="169">50</cx:pt>
          <cx:pt idx="170">50</cx:pt>
          <cx:pt idx="171">60</cx:pt>
          <cx:pt idx="172">60</cx:pt>
          <cx:pt idx="173">60</cx:pt>
          <cx:pt idx="174">90</cx:pt>
          <cx:pt idx="175">1</cx:pt>
          <cx:pt idx="176">7</cx:pt>
          <cx:pt idx="177">3</cx:pt>
          <cx:pt idx="178">60</cx:pt>
          <cx:pt idx="179">30</cx:pt>
          <cx:pt idx="180">7</cx:pt>
          <cx:pt idx="181">15</cx:pt>
          <cx:pt idx="182">10</cx:pt>
          <cx:pt idx="183">14</cx:pt>
          <cx:pt idx="184">14</cx:pt>
          <cx:pt idx="185">15</cx:pt>
          <cx:pt idx="186">5</cx:pt>
          <cx:pt idx="187">30</cx:pt>
          <cx:pt idx="188">15</cx:pt>
          <cx:pt idx="189">7</cx:pt>
          <cx:pt idx="190">10</cx:pt>
          <cx:pt idx="191">5</cx:pt>
          <cx:pt idx="192">46</cx:pt>
          <cx:pt idx="193">24</cx:pt>
          <cx:pt idx="194">30</cx:pt>
          <cx:pt idx="195">30</cx:pt>
          <cx:pt idx="196">21</cx:pt>
          <cx:pt idx="197">60</cx:pt>
          <cx:pt idx="198">30</cx:pt>
          <cx:pt idx="199">30</cx:pt>
          <cx:pt idx="200">10</cx:pt>
          <cx:pt idx="201">26</cx:pt>
          <cx:pt idx="202">15</cx:pt>
          <cx:pt idx="203">30</cx:pt>
          <cx:pt idx="204">15</cx:pt>
          <cx:pt idx="205">20</cx:pt>
          <cx:pt idx="206">5</cx:pt>
          <cx:pt idx="207">60</cx:pt>
          <cx:pt idx="208">20</cx:pt>
          <cx:pt idx="209">20</cx:pt>
          <cx:pt idx="210">20</cx:pt>
          <cx:pt idx="211">10</cx:pt>
          <cx:pt idx="212">10</cx:pt>
          <cx:pt idx="213">30</cx:pt>
          <cx:pt idx="214">10</cx:pt>
          <cx:pt idx="215">45</cx:pt>
          <cx:pt idx="216">30</cx:pt>
          <cx:pt idx="217">30</cx:pt>
          <cx:pt idx="218">30</cx:pt>
          <cx:pt idx="219">35</cx:pt>
          <cx:pt idx="220">60</cx:pt>
          <cx:pt idx="221">15</cx:pt>
          <cx:pt idx="222">10</cx:pt>
          <cx:pt idx="223">60</cx:pt>
          <cx:pt idx="224">10</cx:pt>
          <cx:pt idx="225">60</cx:pt>
          <cx:pt idx="226">60</cx:pt>
          <cx:pt idx="227">20</cx:pt>
          <cx:pt idx="228">14</cx:pt>
          <cx:pt idx="229">43</cx:pt>
          <cx:pt idx="230">30</cx:pt>
          <cx:pt idx="231">15</cx:pt>
          <cx:pt idx="232">20</cx:pt>
          <cx:pt idx="233">15</cx:pt>
          <cx:pt idx="234">40</cx:pt>
          <cx:pt idx="235">20</cx:pt>
          <cx:pt idx="236">15</cx:pt>
          <cx:pt idx="237">8</cx:pt>
          <cx:pt idx="238">30</cx:pt>
          <cx:pt idx="239">14</cx:pt>
          <cx:pt idx="240">30</cx:pt>
          <cx:pt idx="241">20</cx:pt>
          <cx:pt idx="242">10</cx:pt>
          <cx:pt idx="243">14</cx:pt>
          <cx:pt idx="244">52</cx:pt>
          <cx:pt idx="245">14</cx:pt>
          <cx:pt idx="246">10</cx:pt>
          <cx:pt idx="247">30</cx:pt>
          <cx:pt idx="248">20</cx:pt>
          <cx:pt idx="249">14</cx:pt>
          <cx:pt idx="250">30</cx:pt>
          <cx:pt idx="251">28</cx:pt>
          <cx:pt idx="252">14</cx:pt>
          <cx:pt idx="253">15</cx:pt>
          <cx:pt idx="254">5</cx:pt>
          <cx:pt idx="255">7</cx:pt>
          <cx:pt idx="256">21</cx:pt>
          <cx:pt idx="257">30</cx:pt>
          <cx:pt idx="258">8</cx:pt>
          <cx:pt idx="259">4</cx:pt>
          <cx:pt idx="260">15</cx:pt>
          <cx:pt idx="261">14</cx:pt>
          <cx:pt idx="262">12</cx:pt>
          <cx:pt idx="263">10</cx:pt>
          <cx:pt idx="264">10</cx:pt>
          <cx:pt idx="265">30</cx:pt>
          <cx:pt idx="266">32</cx:pt>
          <cx:pt idx="267">30</cx:pt>
          <cx:pt idx="268">4</cx:pt>
          <cx:pt idx="269">30</cx:pt>
          <cx:pt idx="270">11</cx:pt>
          <cx:pt idx="271">30</cx:pt>
          <cx:pt idx="272">15</cx:pt>
          <cx:pt idx="273">20</cx:pt>
          <cx:pt idx="274">11</cx:pt>
          <cx:pt idx="275">10</cx:pt>
          <cx:pt idx="276">60</cx:pt>
          <cx:pt idx="277">9</cx:pt>
          <cx:pt idx="278">6</cx:pt>
          <cx:pt idx="279">40</cx:pt>
          <cx:pt idx="280">10</cx:pt>
          <cx:pt idx="281">12</cx:pt>
          <cx:pt idx="282">60</cx:pt>
          <cx:pt idx="283">16</cx:pt>
          <cx:pt idx="284">30</cx:pt>
          <cx:pt idx="285">20</cx:pt>
          <cx:pt idx="286">31</cx:pt>
          <cx:pt idx="287">10</cx:pt>
          <cx:pt idx="288">2</cx:pt>
          <cx:pt idx="289">5</cx:pt>
          <cx:pt idx="290">14</cx:pt>
          <cx:pt idx="291">1</cx:pt>
          <cx:pt idx="292">1</cx:pt>
          <cx:pt idx="293">3</cx:pt>
          <cx:pt idx="294">2</cx:pt>
          <cx:pt idx="295">3</cx:pt>
          <cx:pt idx="296">1</cx:pt>
          <cx:pt idx="297">1</cx:pt>
          <cx:pt idx="298">1</cx:pt>
          <cx:pt idx="299">1</cx:pt>
          <cx:pt idx="300">1</cx:pt>
          <cx:pt idx="301">1</cx:pt>
          <cx:pt idx="302">1</cx:pt>
          <cx:pt idx="303">2</cx:pt>
          <cx:pt idx="304">3</cx:pt>
          <cx:pt idx="305">1</cx:pt>
          <cx:pt idx="306">1</cx:pt>
          <cx:pt idx="307">1</cx:pt>
          <cx:pt idx="308">1</cx:pt>
          <cx:pt idx="309">2</cx:pt>
          <cx:pt idx="310">3</cx:pt>
          <cx:pt idx="311">3</cx:pt>
          <cx:pt idx="312">7</cx:pt>
          <cx:pt idx="313">15</cx:pt>
          <cx:pt idx="314">5</cx:pt>
          <cx:pt idx="315">12</cx:pt>
          <cx:pt idx="316">20</cx:pt>
          <cx:pt idx="317">20</cx:pt>
          <cx:pt idx="318">8</cx:pt>
          <cx:pt idx="319">10</cx:pt>
          <cx:pt idx="320">10</cx:pt>
          <cx:pt idx="321">10</cx:pt>
          <cx:pt idx="322">14</cx:pt>
          <cx:pt idx="323">15</cx:pt>
          <cx:pt idx="324">11</cx:pt>
          <cx:pt idx="325">5</cx:pt>
          <cx:pt idx="326">7</cx:pt>
          <cx:pt idx="327">10</cx:pt>
          <cx:pt idx="328">14</cx:pt>
          <cx:pt idx="329">5</cx:pt>
          <cx:pt idx="330">30</cx:pt>
          <cx:pt idx="331">3</cx:pt>
          <cx:pt idx="332">3</cx:pt>
          <cx:pt idx="333">5</cx:pt>
          <cx:pt idx="334">30</cx:pt>
          <cx:pt idx="335">14</cx:pt>
          <cx:pt idx="336">30</cx:pt>
          <cx:pt idx="337">100</cx:pt>
          <cx:pt idx="338">5</cx:pt>
          <cx:pt idx="339">45</cx:pt>
          <cx:pt idx="340">60</cx:pt>
          <cx:pt idx="341">30</cx:pt>
          <cx:pt idx="342">30</cx:pt>
          <cx:pt idx="343">60</cx:pt>
          <cx:pt idx="344">3</cx:pt>
          <cx:pt idx="345">28</cx:pt>
          <cx:pt idx="346">20</cx:pt>
          <cx:pt idx="347">10</cx:pt>
          <cx:pt idx="348">21</cx:pt>
          <cx:pt idx="349">14</cx:pt>
          <cx:pt idx="350">14</cx:pt>
          <cx:pt idx="351">30</cx:pt>
          <cx:pt idx="352">20</cx:pt>
          <cx:pt idx="353">70</cx:pt>
          <cx:pt idx="354">14</cx:pt>
          <cx:pt idx="355">15</cx:pt>
          <cx:pt idx="356">30</cx:pt>
          <cx:pt idx="357">14</cx:pt>
          <cx:pt idx="358">4</cx:pt>
          <cx:pt idx="359">3</cx:pt>
          <cx:pt idx="360">3</cx:pt>
          <cx:pt idx="361">10</cx:pt>
          <cx:pt idx="362">30</cx:pt>
          <cx:pt idx="363">30</cx:pt>
          <cx:pt idx="364">7</cx:pt>
          <cx:pt idx="365">10</cx:pt>
          <cx:pt idx="366">15</cx:pt>
          <cx:pt idx="367">3</cx:pt>
          <cx:pt idx="368">48</cx:pt>
          <cx:pt idx="369">20</cx:pt>
          <cx:pt idx="370">1</cx:pt>
          <cx:pt idx="371">10</cx:pt>
          <cx:pt idx="372">5</cx:pt>
        </cx:lvl>
      </cx:numDim>
    </cx:data>
  </cx:chartData>
  <cx:chart>
    <cx:plotArea>
      <cx:plotAreaRegion>
        <cx:series layoutId="boxWhisker" uniqueId="{B2D25BE8-A251-4365-BDD6-22BF80329FF0}">
          <cx:spPr>
            <a:solidFill>
              <a:srgbClr val="EA3D69"/>
            </a:solidFill>
            <a:ln w="22225">
              <a:solidFill>
                <a:srgbClr val="4A4AB7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 b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 sz="1600" b="1" i="0" u="none" strike="noStrike" baseline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x:txPr>
      </cx:axis>
      <cx:axis id="1">
        <cx:valScaling max="100"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rgbClr val="282863"/>
                </a:solidFill>
              </a:defRPr>
            </a:pPr>
            <a:endParaRPr lang="en-US" sz="900" b="0" i="0" u="none" strike="noStrike" baseline="0">
              <a:solidFill>
                <a:srgbClr val="282863"/>
              </a:solidFill>
              <a:latin typeface="Calibri" panose="020F0502020204030204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Sheet1!$A$2:$A$199</cx:f>
        <cx:lvl ptCount="198">
          <cx:pt idx="0">KA103</cx:pt>
          <cx:pt idx="1">KA116</cx:pt>
          <cx:pt idx="2">KA104</cx:pt>
          <cx:pt idx="3">KA102</cx:pt>
          <cx:pt idx="4">KA101</cx:pt>
          <cx:pt idx="5">KA101</cx:pt>
          <cx:pt idx="6">KA101</cx:pt>
          <cx:pt idx="7">KA101</cx:pt>
          <cx:pt idx="8">KA101</cx:pt>
          <cx:pt idx="9">KA101</cx:pt>
          <cx:pt idx="10">KA101</cx:pt>
          <cx:pt idx="11">KA101</cx:pt>
          <cx:pt idx="12">KA101</cx:pt>
          <cx:pt idx="13">KA101</cx:pt>
          <cx:pt idx="14">KA101</cx:pt>
          <cx:pt idx="15">KA101</cx:pt>
          <cx:pt idx="16">KA101</cx:pt>
          <cx:pt idx="17">KA101</cx:pt>
          <cx:pt idx="18">KA101</cx:pt>
          <cx:pt idx="19">KA101</cx:pt>
          <cx:pt idx="20">KA101</cx:pt>
          <cx:pt idx="21">KA101</cx:pt>
          <cx:pt idx="22">KA101</cx:pt>
          <cx:pt idx="23">KA101</cx:pt>
          <cx:pt idx="24">KA101</cx:pt>
          <cx:pt idx="25">KA101</cx:pt>
          <cx:pt idx="26">KA101</cx:pt>
          <cx:pt idx="27">KA101</cx:pt>
          <cx:pt idx="28">KA101</cx:pt>
          <cx:pt idx="29">KA101</cx:pt>
          <cx:pt idx="30">KA101</cx:pt>
          <cx:pt idx="31">KA101</cx:pt>
          <cx:pt idx="32">KA101</cx:pt>
          <cx:pt idx="33">KA101</cx:pt>
          <cx:pt idx="34">KA101</cx:pt>
          <cx:pt idx="35">KA101</cx:pt>
          <cx:pt idx="36">KA101</cx:pt>
          <cx:pt idx="37">KA101</cx:pt>
          <cx:pt idx="38">KA101</cx:pt>
          <cx:pt idx="39">KA101</cx:pt>
          <cx:pt idx="40">KA101</cx:pt>
          <cx:pt idx="41">KA101</cx:pt>
          <cx:pt idx="42">KA101</cx:pt>
          <cx:pt idx="43">KA101</cx:pt>
          <cx:pt idx="44">KA101</cx:pt>
          <cx:pt idx="45">KA101</cx:pt>
          <cx:pt idx="46">KA101</cx:pt>
          <cx:pt idx="47">KA101</cx:pt>
          <cx:pt idx="48">KA101</cx:pt>
          <cx:pt idx="49">KA101</cx:pt>
          <cx:pt idx="50">KA101</cx:pt>
          <cx:pt idx="51">KA101</cx:pt>
          <cx:pt idx="52">KA101</cx:pt>
          <cx:pt idx="53">KA101</cx:pt>
          <cx:pt idx="54">KA101</cx:pt>
          <cx:pt idx="55">KA101</cx:pt>
          <cx:pt idx="56">KA101</cx:pt>
          <cx:pt idx="57">KA101</cx:pt>
          <cx:pt idx="58">KA101</cx:pt>
          <cx:pt idx="59">KA101</cx:pt>
          <cx:pt idx="60">KA101</cx:pt>
          <cx:pt idx="61">KA101</cx:pt>
          <cx:pt idx="62">KA101</cx:pt>
          <cx:pt idx="63">KA101</cx:pt>
          <cx:pt idx="64">KA101</cx:pt>
          <cx:pt idx="65">KA101</cx:pt>
          <cx:pt idx="66">KA101</cx:pt>
          <cx:pt idx="67">KA101</cx:pt>
          <cx:pt idx="68">KA101</cx:pt>
          <cx:pt idx="69">KA101</cx:pt>
          <cx:pt idx="70">KA101</cx:pt>
          <cx:pt idx="71">KA101</cx:pt>
          <cx:pt idx="72">KA101</cx:pt>
          <cx:pt idx="73">KA101</cx:pt>
          <cx:pt idx="74">KA101</cx:pt>
          <cx:pt idx="75">KA101</cx:pt>
          <cx:pt idx="76">KA101</cx:pt>
          <cx:pt idx="77">KA101</cx:pt>
          <cx:pt idx="78">KA101</cx:pt>
          <cx:pt idx="79">KA101</cx:pt>
          <cx:pt idx="80">KA101</cx:pt>
          <cx:pt idx="81">KA101</cx:pt>
          <cx:pt idx="82">KA101</cx:pt>
          <cx:pt idx="83">KA101</cx:pt>
          <cx:pt idx="84">KA101</cx:pt>
          <cx:pt idx="85">KA101</cx:pt>
          <cx:pt idx="86">KA101</cx:pt>
          <cx:pt idx="87">KA101</cx:pt>
          <cx:pt idx="88">KA101</cx:pt>
          <cx:pt idx="89">KA101</cx:pt>
          <cx:pt idx="90">KA101</cx:pt>
          <cx:pt idx="91">KA101</cx:pt>
          <cx:pt idx="92">KA102</cx:pt>
          <cx:pt idx="93">KA102</cx:pt>
          <cx:pt idx="94">KA102</cx:pt>
          <cx:pt idx="95">KA102</cx:pt>
          <cx:pt idx="96">KA102</cx:pt>
          <cx:pt idx="97">KA102</cx:pt>
          <cx:pt idx="98">KA102</cx:pt>
          <cx:pt idx="99">KA102</cx:pt>
          <cx:pt idx="100">KA102</cx:pt>
          <cx:pt idx="101">KA102</cx:pt>
          <cx:pt idx="102">KA102</cx:pt>
          <cx:pt idx="103">KA102</cx:pt>
          <cx:pt idx="104">KA102</cx:pt>
          <cx:pt idx="105">KA102</cx:pt>
          <cx:pt idx="106">KA102</cx:pt>
          <cx:pt idx="107">KA102</cx:pt>
          <cx:pt idx="108">KA102</cx:pt>
          <cx:pt idx="109">KA102</cx:pt>
          <cx:pt idx="110">KA102</cx:pt>
          <cx:pt idx="111">KA102</cx:pt>
          <cx:pt idx="112">KA102</cx:pt>
          <cx:pt idx="113">KA102</cx:pt>
          <cx:pt idx="114">KA102</cx:pt>
          <cx:pt idx="115">KA102</cx:pt>
          <cx:pt idx="116">KA103</cx:pt>
          <cx:pt idx="117">KA103</cx:pt>
          <cx:pt idx="118">KA103</cx:pt>
          <cx:pt idx="119">KA103</cx:pt>
          <cx:pt idx="120">KA103</cx:pt>
          <cx:pt idx="121">KA103</cx:pt>
          <cx:pt idx="122">KA103</cx:pt>
          <cx:pt idx="123">KA103</cx:pt>
          <cx:pt idx="124">KA103</cx:pt>
          <cx:pt idx="125">KA103</cx:pt>
          <cx:pt idx="126">KA103</cx:pt>
          <cx:pt idx="127">KA103</cx:pt>
          <cx:pt idx="128">KA103</cx:pt>
          <cx:pt idx="129">KA103</cx:pt>
          <cx:pt idx="130">KA103</cx:pt>
          <cx:pt idx="131">KA103</cx:pt>
          <cx:pt idx="132">KA103</cx:pt>
          <cx:pt idx="133">KA103</cx:pt>
          <cx:pt idx="134">KA103</cx:pt>
          <cx:pt idx="135">KA103</cx:pt>
          <cx:pt idx="136">KA103</cx:pt>
          <cx:pt idx="137">KA104</cx:pt>
          <cx:pt idx="138">KA104</cx:pt>
          <cx:pt idx="139">KA104</cx:pt>
          <cx:pt idx="140">KA104</cx:pt>
          <cx:pt idx="141">KA104</cx:pt>
          <cx:pt idx="142">KA104</cx:pt>
          <cx:pt idx="143">KA104</cx:pt>
          <cx:pt idx="144">KA104</cx:pt>
          <cx:pt idx="145">KA104</cx:pt>
          <cx:pt idx="146">KA104</cx:pt>
          <cx:pt idx="147">KA104</cx:pt>
          <cx:pt idx="148">KA104</cx:pt>
          <cx:pt idx="149">KA104</cx:pt>
          <cx:pt idx="150">KA104</cx:pt>
          <cx:pt idx="151">KA104</cx:pt>
          <cx:pt idx="152">KA104</cx:pt>
          <cx:pt idx="153">KA104</cx:pt>
          <cx:pt idx="154">KA104</cx:pt>
          <cx:pt idx="155">KA104</cx:pt>
          <cx:pt idx="156">KA104</cx:pt>
          <cx:pt idx="157">KA104</cx:pt>
          <cx:pt idx="158">KA104</cx:pt>
          <cx:pt idx="159">KA104</cx:pt>
          <cx:pt idx="160">KA104</cx:pt>
          <cx:pt idx="161">KA104</cx:pt>
          <cx:pt idx="162">KA107</cx:pt>
          <cx:pt idx="163">KA107</cx:pt>
          <cx:pt idx="164">KA107</cx:pt>
          <cx:pt idx="165">KA107</cx:pt>
          <cx:pt idx="166">KA107</cx:pt>
          <cx:pt idx="167">KA107</cx:pt>
          <cx:pt idx="168">KA107</cx:pt>
          <cx:pt idx="169">KA107</cx:pt>
          <cx:pt idx="170">KA107</cx:pt>
          <cx:pt idx="171">KA107</cx:pt>
          <cx:pt idx="172">KA107</cx:pt>
          <cx:pt idx="173">KA107</cx:pt>
          <cx:pt idx="174">KA107</cx:pt>
          <cx:pt idx="175">KA107</cx:pt>
          <cx:pt idx="176">KA107</cx:pt>
          <cx:pt idx="177">KA107</cx:pt>
          <cx:pt idx="178">KA107</cx:pt>
          <cx:pt idx="179">KA107</cx:pt>
          <cx:pt idx="180">KA107</cx:pt>
          <cx:pt idx="181">KA116</cx:pt>
          <cx:pt idx="182">KA116</cx:pt>
          <cx:pt idx="183">KA116</cx:pt>
          <cx:pt idx="184">KA116</cx:pt>
          <cx:pt idx="185">KA116</cx:pt>
          <cx:pt idx="186">KA116</cx:pt>
          <cx:pt idx="187">KA116</cx:pt>
          <cx:pt idx="188">KA116</cx:pt>
          <cx:pt idx="189">KA116</cx:pt>
          <cx:pt idx="190">KA116</cx:pt>
          <cx:pt idx="191">KA116</cx:pt>
          <cx:pt idx="192">KA116</cx:pt>
          <cx:pt idx="193">KA116</cx:pt>
          <cx:pt idx="194">KA116</cx:pt>
          <cx:pt idx="195">KA116</cx:pt>
          <cx:pt idx="196">KA116</cx:pt>
          <cx:pt idx="197">KA116</cx:pt>
        </cx:lvl>
      </cx:strDim>
      <cx:numDim type="val">
        <cx:f>Sheet1!$E$2:$E$199</cx:f>
        <cx:lvl ptCount="198" formatCode="0">
          <cx:pt idx="0">1</cx:pt>
          <cx:pt idx="1">7</cx:pt>
          <cx:pt idx="2">3</cx:pt>
          <cx:pt idx="3">60</cx:pt>
          <cx:pt idx="4">30</cx:pt>
          <cx:pt idx="5">7</cx:pt>
          <cx:pt idx="6">15</cx:pt>
          <cx:pt idx="7">10</cx:pt>
          <cx:pt idx="8">14</cx:pt>
          <cx:pt idx="9">14</cx:pt>
          <cx:pt idx="10">15</cx:pt>
          <cx:pt idx="11">5</cx:pt>
          <cx:pt idx="12">30</cx:pt>
          <cx:pt idx="13">15</cx:pt>
          <cx:pt idx="14">7</cx:pt>
          <cx:pt idx="15">10</cx:pt>
          <cx:pt idx="16">5</cx:pt>
          <cx:pt idx="17">46</cx:pt>
          <cx:pt idx="18">24</cx:pt>
          <cx:pt idx="19">30</cx:pt>
          <cx:pt idx="20">30</cx:pt>
          <cx:pt idx="21">21</cx:pt>
          <cx:pt idx="22">60</cx:pt>
          <cx:pt idx="23">30</cx:pt>
          <cx:pt idx="24">30</cx:pt>
          <cx:pt idx="25">10</cx:pt>
          <cx:pt idx="26">26</cx:pt>
          <cx:pt idx="27">15</cx:pt>
          <cx:pt idx="28">30</cx:pt>
          <cx:pt idx="29">15</cx:pt>
          <cx:pt idx="30">20</cx:pt>
          <cx:pt idx="31">5</cx:pt>
          <cx:pt idx="32">60</cx:pt>
          <cx:pt idx="33">20</cx:pt>
          <cx:pt idx="34">20</cx:pt>
          <cx:pt idx="35">20</cx:pt>
          <cx:pt idx="36">10</cx:pt>
          <cx:pt idx="37">10</cx:pt>
          <cx:pt idx="38">30</cx:pt>
          <cx:pt idx="39">10</cx:pt>
          <cx:pt idx="40">45</cx:pt>
          <cx:pt idx="41">30</cx:pt>
          <cx:pt idx="42">30</cx:pt>
          <cx:pt idx="43">30</cx:pt>
          <cx:pt idx="44">35</cx:pt>
          <cx:pt idx="45">60</cx:pt>
          <cx:pt idx="46">15</cx:pt>
          <cx:pt idx="47">10</cx:pt>
          <cx:pt idx="48">60</cx:pt>
          <cx:pt idx="49">10</cx:pt>
          <cx:pt idx="50">60</cx:pt>
          <cx:pt idx="51">60</cx:pt>
          <cx:pt idx="52">20</cx:pt>
          <cx:pt idx="53">14</cx:pt>
          <cx:pt idx="54">43</cx:pt>
          <cx:pt idx="55">30</cx:pt>
          <cx:pt idx="56">15</cx:pt>
          <cx:pt idx="57">20</cx:pt>
          <cx:pt idx="58">15</cx:pt>
          <cx:pt idx="59">40</cx:pt>
          <cx:pt idx="60">20</cx:pt>
          <cx:pt idx="61">15</cx:pt>
          <cx:pt idx="62">8</cx:pt>
          <cx:pt idx="63">30</cx:pt>
          <cx:pt idx="64">14</cx:pt>
          <cx:pt idx="65">30</cx:pt>
          <cx:pt idx="66">20</cx:pt>
          <cx:pt idx="67">10</cx:pt>
          <cx:pt idx="68">14</cx:pt>
          <cx:pt idx="69">52</cx:pt>
          <cx:pt idx="70">14</cx:pt>
          <cx:pt idx="71">10</cx:pt>
          <cx:pt idx="72">30</cx:pt>
          <cx:pt idx="73">20</cx:pt>
          <cx:pt idx="74">14</cx:pt>
          <cx:pt idx="75">30</cx:pt>
          <cx:pt idx="76">28</cx:pt>
          <cx:pt idx="77">14</cx:pt>
          <cx:pt idx="78">15</cx:pt>
          <cx:pt idx="79">5</cx:pt>
          <cx:pt idx="80">7</cx:pt>
          <cx:pt idx="81">21</cx:pt>
          <cx:pt idx="82">30</cx:pt>
          <cx:pt idx="83">8</cx:pt>
          <cx:pt idx="84">4</cx:pt>
          <cx:pt idx="85">15</cx:pt>
          <cx:pt idx="86">14</cx:pt>
          <cx:pt idx="87">12</cx:pt>
          <cx:pt idx="88">10</cx:pt>
          <cx:pt idx="89">10</cx:pt>
          <cx:pt idx="90">30</cx:pt>
          <cx:pt idx="91">32</cx:pt>
          <cx:pt idx="92">30</cx:pt>
          <cx:pt idx="93">4</cx:pt>
          <cx:pt idx="94">30</cx:pt>
          <cx:pt idx="95">11</cx:pt>
          <cx:pt idx="96">30</cx:pt>
          <cx:pt idx="97">15</cx:pt>
          <cx:pt idx="98">20</cx:pt>
          <cx:pt idx="99">11</cx:pt>
          <cx:pt idx="100">10</cx:pt>
          <cx:pt idx="101">60</cx:pt>
          <cx:pt idx="102">9</cx:pt>
          <cx:pt idx="103">6</cx:pt>
          <cx:pt idx="104">40</cx:pt>
          <cx:pt idx="105">10</cx:pt>
          <cx:pt idx="106">12</cx:pt>
          <cx:pt idx="107">60</cx:pt>
          <cx:pt idx="108">16</cx:pt>
          <cx:pt idx="109">30</cx:pt>
          <cx:pt idx="110">20</cx:pt>
          <cx:pt idx="111">31</cx:pt>
          <cx:pt idx="112">10</cx:pt>
          <cx:pt idx="113">2</cx:pt>
          <cx:pt idx="114">5</cx:pt>
          <cx:pt idx="115">14</cx:pt>
          <cx:pt idx="116">1</cx:pt>
          <cx:pt idx="117">1</cx:pt>
          <cx:pt idx="118">3</cx:pt>
          <cx:pt idx="119">2</cx:pt>
          <cx:pt idx="120">3</cx:pt>
          <cx:pt idx="121">1</cx:pt>
          <cx:pt idx="122">1</cx:pt>
          <cx:pt idx="123">1</cx:pt>
          <cx:pt idx="124">1</cx:pt>
          <cx:pt idx="125">1</cx:pt>
          <cx:pt idx="126">1</cx:pt>
          <cx:pt idx="127">1</cx:pt>
          <cx:pt idx="128">2</cx:pt>
          <cx:pt idx="129">3</cx:pt>
          <cx:pt idx="130">1</cx:pt>
          <cx:pt idx="131">1</cx:pt>
          <cx:pt idx="132">1</cx:pt>
          <cx:pt idx="133">1</cx:pt>
          <cx:pt idx="134">2</cx:pt>
          <cx:pt idx="135">3</cx:pt>
          <cx:pt idx="136">3</cx:pt>
          <cx:pt idx="137">7</cx:pt>
          <cx:pt idx="138">15</cx:pt>
          <cx:pt idx="139">5</cx:pt>
          <cx:pt idx="140">12</cx:pt>
          <cx:pt idx="141">20</cx:pt>
          <cx:pt idx="142">20</cx:pt>
          <cx:pt idx="143">8</cx:pt>
          <cx:pt idx="144">10</cx:pt>
          <cx:pt idx="145">10</cx:pt>
          <cx:pt idx="146">10</cx:pt>
          <cx:pt idx="147">14</cx:pt>
          <cx:pt idx="148">15</cx:pt>
          <cx:pt idx="149">11</cx:pt>
          <cx:pt idx="150">5</cx:pt>
          <cx:pt idx="151">7</cx:pt>
          <cx:pt idx="152">10</cx:pt>
          <cx:pt idx="153">14</cx:pt>
          <cx:pt idx="154">5</cx:pt>
          <cx:pt idx="155">30</cx:pt>
          <cx:pt idx="156">3</cx:pt>
          <cx:pt idx="157">3</cx:pt>
          <cx:pt idx="158">5</cx:pt>
          <cx:pt idx="159">30</cx:pt>
          <cx:pt idx="160">14</cx:pt>
          <cx:pt idx="161">30</cx:pt>
          <cx:pt idx="162">100</cx:pt>
          <cx:pt idx="163">5</cx:pt>
          <cx:pt idx="164">45</cx:pt>
          <cx:pt idx="165">60</cx:pt>
          <cx:pt idx="166">30</cx:pt>
          <cx:pt idx="167">30</cx:pt>
          <cx:pt idx="168">60</cx:pt>
          <cx:pt idx="169">3</cx:pt>
          <cx:pt idx="170">28</cx:pt>
          <cx:pt idx="171">20</cx:pt>
          <cx:pt idx="172">10</cx:pt>
          <cx:pt idx="173">21</cx:pt>
          <cx:pt idx="174">14</cx:pt>
          <cx:pt idx="175">14</cx:pt>
          <cx:pt idx="176">30</cx:pt>
          <cx:pt idx="177">20</cx:pt>
          <cx:pt idx="178">70</cx:pt>
          <cx:pt idx="179">14</cx:pt>
          <cx:pt idx="180">15</cx:pt>
          <cx:pt idx="181">30</cx:pt>
          <cx:pt idx="182">14</cx:pt>
          <cx:pt idx="183">4</cx:pt>
          <cx:pt idx="184">3</cx:pt>
          <cx:pt idx="185">3</cx:pt>
          <cx:pt idx="186">10</cx:pt>
          <cx:pt idx="187">30</cx:pt>
          <cx:pt idx="188">30</cx:pt>
          <cx:pt idx="189">7</cx:pt>
          <cx:pt idx="190">10</cx:pt>
          <cx:pt idx="191">15</cx:pt>
          <cx:pt idx="192">3</cx:pt>
          <cx:pt idx="193">48</cx:pt>
          <cx:pt idx="194">20</cx:pt>
          <cx:pt idx="195">1</cx:pt>
          <cx:pt idx="196">10</cx:pt>
          <cx:pt idx="197">5</cx:pt>
        </cx:lvl>
      </cx:numDim>
    </cx:data>
  </cx:chartData>
  <cx:chart>
    <cx:plotArea>
      <cx:plotAreaRegion>
        <cx:series layoutId="boxWhisker" uniqueId="{E424B9D0-A98C-4BAC-99C6-602DE90878F8}">
          <cx:spPr>
            <a:solidFill>
              <a:srgbClr val="58D3E1"/>
            </a:solidFill>
            <a:ln w="19050">
              <a:solidFill>
                <a:srgbClr val="4A4AB7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0.600000024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 b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 sz="1600" b="1" i="0" u="none" strike="noStrike" baseline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x:txPr>
      </cx:axis>
      <cx:axis id="1">
        <cx:valScaling max="100"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050">
                <a:solidFill>
                  <a:srgbClr val="282863"/>
                </a:solidFill>
              </a:defRPr>
            </a:pPr>
            <a:endParaRPr lang="en-US" sz="1050" b="0" i="0" u="none" strike="noStrike" baseline="0">
              <a:solidFill>
                <a:srgbClr val="282863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E84EC-85D1-4C90-964B-8514A6A42E24}" type="datetimeFigureOut">
              <a:rPr lang="lt-LT" smtClean="0"/>
              <a:t>2020-06-03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E2E3-243B-49DA-98E4-F1701BB0B2B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3143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0137-75D7-4349-8FBD-B1799AC1F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E40D7-ACF3-4161-AC8C-DB14C6662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989A-D270-4FAF-85B3-77F91039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4D35-F1B5-498A-8164-93C3F59C16F9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243D4-541B-4F93-AADC-466EA86B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8BF49-3CED-493F-9AE3-E28C087D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630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6D20-6D15-4CAD-9FCC-7A5865DD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D665D-D904-42A0-A1C1-DBD22048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0065-B42A-451D-9A4D-0FC76895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CC2E-5058-4514-954F-CB8C19083C27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30BB7-EE68-47B4-8A8C-0096210C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E8790-649C-4E73-92CC-BF9CC52B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231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940914-2E7C-4D58-B044-890851C0A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D82BA-6909-472C-B41B-B5B07396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B21C2-5463-4A8B-87C7-5798B0B6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8EEE-153E-407D-94C6-8BD69A734DE0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34479-F7C4-427A-A418-0855EABE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12BB-5047-435F-AE60-342B6209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275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86AE-C2F8-44DE-A1A2-AED9A996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0BEE-397C-4613-8CAA-C9893E37D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9CEF0-A110-4366-B92F-54DCB2EB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284C-D492-4F70-A61A-9FA392D486CD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D38B5-57BA-4463-BA29-E733F80E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D46EB-124A-44C5-9BF8-64DD07D91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7659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9A08-182F-4D42-9688-2B5D8B431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FD2D0-6820-4DA4-AD78-B57EE9B14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77234-DD7B-4527-9426-354A2A2A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1A52-87E6-48B0-B961-15412797DC5D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1F65-343B-40BE-8345-301B76AED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6738-7F44-4AF4-94C0-5BFEE6E1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433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76BD9-599D-4008-BD12-5E527D1BE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87CF8-3973-4802-A2F3-3404B8E11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B47FE-B993-49D8-AFF6-61C60F66A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00C38-FBCC-4DFD-A72C-5259F6AC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B0A8-DAE7-4134-B571-12B12F5C1FC0}" type="datetime1">
              <a:rPr lang="lt-LT" smtClean="0"/>
              <a:t>2020-06-03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38437-8849-4919-B6D0-1446DD8A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399CA-AB64-47A1-A1EC-778F7711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589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3068C-D11C-4867-BBF3-B231752F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110FF-003B-4F60-BA6A-A29C4EC77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D22DD-5EE1-4507-AA75-C91F6BDA9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E2FFA-D8BB-41FE-A46E-409B8B15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53F41D-3F2B-4E97-A375-B56DC38AE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2C943-BF0E-4B51-BCF8-D1E6E317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0AC6-F4A7-477A-8229-5E4C3D4FAE76}" type="datetime1">
              <a:rPr lang="lt-LT" smtClean="0"/>
              <a:t>2020-06-03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677E6-014D-4B86-87C8-751584E9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84C75-4EC0-4967-AE4E-33718F5A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635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98C3-9356-45F5-8963-9696720A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AA3D4C-5D2F-4938-AC55-E9C64E77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17C5-4E78-4CB5-A0A4-E3F32D6B6F58}" type="datetime1">
              <a:rPr lang="lt-LT" smtClean="0"/>
              <a:t>2020-06-03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03C9F-F262-4B7C-BF0A-851CE11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76218-80B0-4521-9076-743951A26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253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372F8A-9182-4508-8C50-19157EFE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D80A-1E04-4F5E-95F6-F6364E3DAAC3}" type="datetime1">
              <a:rPr lang="lt-LT" smtClean="0"/>
              <a:t>2020-06-03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D3FAA-4D26-48DF-B783-893639622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E4BEF-0836-4B1B-AF30-BBF57F5A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277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CBBE-19FC-4C01-9FC4-D3B505D2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FD1DB-CF0F-4304-A56C-E98B0ED32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B995B-8DAA-4821-857D-28F94997C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3C4AD-BDFD-4242-9336-75FA57E9E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147E2-EDE0-448E-9D84-86E031A1704E}" type="datetime1">
              <a:rPr lang="lt-LT" smtClean="0"/>
              <a:t>2020-06-03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66D9D-EDAA-4E44-982E-C4529BCC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C9531-FFED-4E47-AACC-386242ED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223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1E901-78B0-4666-A0D5-119D34CC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4A0DB7-09F9-4FE0-AD0F-78CDA13D8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953EB-1E6A-4FC5-9EBA-071A65DF4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ED001-7485-4558-9699-8527A8DB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E112-3E6B-4B02-A30D-3E0D3D1F6419}" type="datetime1">
              <a:rPr lang="lt-LT" smtClean="0"/>
              <a:t>2020-06-03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40F12-0DDC-44AA-B2F3-325CE274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E+ KA1 paraiškų teikėjų apklausa,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B10D3-106E-4DAF-A6F5-8624E422D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559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BDC30-02F0-4EDA-9552-91121B5E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FD201-AA34-40BA-8BFA-B91577554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053BD-ADE6-434C-940F-6CE32B1491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A775-3F22-48C2-9ED3-6C9E8EF9F66C}" type="datetime1">
              <a:rPr lang="lt-LT" smtClean="0"/>
              <a:t>2020-06-03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A97A2-E22B-4BA0-840F-64629D610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/>
              <a:t>E+ KA1 paraiškų teikėjų apklausa,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F0C3-0FC0-47F3-844E-62ADEB467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C988-D26C-47E9-BAE3-AE7085E391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3099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4434"/>
            <a:ext cx="10101943" cy="4066903"/>
          </a:xfrm>
          <a:solidFill>
            <a:srgbClr val="58D3E1"/>
          </a:solidFill>
        </p:spPr>
        <p:txBody>
          <a:bodyPr>
            <a:normAutofit/>
          </a:bodyPr>
          <a:lstStyle/>
          <a:p>
            <a:pPr marL="179388" algn="l"/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KĄ MANO           </a:t>
            </a: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PARAIŠKŲ         TEIKĖJAI?</a:t>
            </a:r>
            <a:br>
              <a:rPr lang="en-US" dirty="0">
                <a:solidFill>
                  <a:schemeClr val="bg1"/>
                </a:solidFill>
              </a:rPr>
            </a:b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5577" y="3429000"/>
            <a:ext cx="4032067" cy="1926771"/>
          </a:xfrm>
          <a:solidFill>
            <a:srgbClr val="F5EC4D"/>
          </a:solidFill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Apie </a:t>
            </a:r>
            <a:r>
              <a:rPr lang="lt-LT" sz="16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„Erasmus+”</a:t>
            </a:r>
            <a:r>
              <a:rPr lang="en-US" sz="16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 paraiškų procesą, remiantis paraiškų teikėjų patirtimi. </a:t>
            </a: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m. vasario 13–20 d. atliktos a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klausos rezultatai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4A65D79-E597-40A9-9ADF-EA9F8548605C}"/>
              </a:ext>
            </a:extLst>
          </p:cNvPr>
          <p:cNvSpPr txBox="1">
            <a:spLocks/>
          </p:cNvSpPr>
          <p:nvPr/>
        </p:nvSpPr>
        <p:spPr>
          <a:xfrm>
            <a:off x="875467" y="4564316"/>
            <a:ext cx="4898316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ŠMPF </a:t>
            </a:r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2020-04-10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0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1C4E9EDA-1AA0-41BA-8B90-6CAEBC53C10C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Kurios paraiškos sąlygos arba dalys buvo nepakankamai aiškios?“ (komentarų apibendrinimas)</a:t>
            </a:r>
            <a:endParaRPr lang="lt-LT" sz="48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DB13E-45B2-40CE-853C-74644E9D11E4}"/>
              </a:ext>
            </a:extLst>
          </p:cNvPr>
          <p:cNvSpPr/>
          <p:nvPr/>
        </p:nvSpPr>
        <p:spPr>
          <a:xfrm>
            <a:off x="3111335" y="1781714"/>
            <a:ext cx="6246421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Europinis plėtros planas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8 respondentai)</a:t>
            </a:r>
          </a:p>
          <a:p>
            <a:pPr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Mobilumų skaičiuoklė / priedai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3 respondentai)</a:t>
            </a:r>
          </a:p>
          <a:p>
            <a:pPr>
              <a:buClr>
                <a:srgbClr val="58D3E1"/>
              </a:buClr>
              <a:buSzPct val="116000"/>
            </a:pP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Europinis plėtros planas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2 respondentai) </a:t>
            </a: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Klausimų apimtis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(bent 2 respondentai)</a:t>
            </a:r>
          </a:p>
          <a:p>
            <a:pPr>
              <a:buClr>
                <a:srgbClr val="58D3E1"/>
              </a:buClr>
              <a:buSzPct val="116000"/>
            </a:pP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endParaRPr lang="lt-LT" sz="10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buClr>
                <a:srgbClr val="58D3E1"/>
              </a:buClr>
              <a:buSzPct val="116000"/>
            </a:pPr>
            <a:r>
              <a:rPr lang="lt-LT" sz="1600" b="1" i="1" dirty="0">
                <a:solidFill>
                  <a:srgbClr val="282863"/>
                </a:solidFill>
                <a:highlight>
                  <a:srgbClr val="58D3E1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 individualūs neaiškumai</a:t>
            </a:r>
          </a:p>
          <a:p>
            <a:pPr>
              <a:buClr>
                <a:srgbClr val="58D3E1"/>
              </a:buClr>
              <a:buSzPct val="116000"/>
            </a:pPr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Europinis plėtros planas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respondentai) </a:t>
            </a: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Platūs / besikartojantys klausimai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2 respondentai)</a:t>
            </a:r>
          </a:p>
          <a:p>
            <a:pPr>
              <a:buClr>
                <a:srgbClr val="58D3E1"/>
              </a:buClr>
              <a:buSzPct val="116000"/>
            </a:pP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Platūs / besikartojantys klausimai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3 respondentai)</a:t>
            </a:r>
          </a:p>
          <a:p>
            <a:pPr>
              <a:buClr>
                <a:srgbClr val="58D3E1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Poveikis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(bent 2 respondentai)</a:t>
            </a: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3038" indent="-173038">
              <a:buClr>
                <a:srgbClr val="58D3E1"/>
              </a:buClr>
              <a:buSzPct val="116000"/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buClr>
                <a:srgbClr val="58D3E1"/>
              </a:buClr>
              <a:buSzPct val="116000"/>
            </a:pPr>
            <a:r>
              <a:rPr lang="lt-LT" sz="1600" b="1" i="1" dirty="0">
                <a:solidFill>
                  <a:srgbClr val="282863"/>
                </a:solidFill>
                <a:highlight>
                  <a:srgbClr val="58D3E1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Tik individualūs neaiškumai</a:t>
            </a:r>
            <a:endParaRPr lang="en-US" sz="1600" b="1" i="1" dirty="0">
              <a:solidFill>
                <a:srgbClr val="282863"/>
              </a:solidFill>
              <a:highlight>
                <a:srgbClr val="58D3E1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algn="r"/>
            <a:endParaRPr lang="en-US" sz="16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03A1959D-1A2A-40CF-A592-C66CFE9508C2}"/>
              </a:ext>
            </a:extLst>
          </p:cNvPr>
          <p:cNvSpPr txBox="1">
            <a:spLocks/>
          </p:cNvSpPr>
          <p:nvPr/>
        </p:nvSpPr>
        <p:spPr>
          <a:xfrm>
            <a:off x="866899" y="1777019"/>
            <a:ext cx="2127586" cy="811803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KA101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2A4B896-9A5D-4711-8E3A-046BA4C831E9}"/>
              </a:ext>
            </a:extLst>
          </p:cNvPr>
          <p:cNvSpPr txBox="1">
            <a:spLocks/>
          </p:cNvSpPr>
          <p:nvPr/>
        </p:nvSpPr>
        <p:spPr>
          <a:xfrm>
            <a:off x="866899" y="2725066"/>
            <a:ext cx="2127586" cy="811803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KA102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D726648-A010-411D-8DC5-77C709E0A451}"/>
              </a:ext>
            </a:extLst>
          </p:cNvPr>
          <p:cNvSpPr txBox="1">
            <a:spLocks/>
          </p:cNvSpPr>
          <p:nvPr/>
        </p:nvSpPr>
        <p:spPr>
          <a:xfrm>
            <a:off x="9357756" y="3462901"/>
            <a:ext cx="2127586" cy="811803"/>
          </a:xfrm>
          <a:prstGeom prst="rect">
            <a:avLst/>
          </a:prstGeom>
          <a:solidFill>
            <a:srgbClr val="58D3E1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KA103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90D3555-E1F8-4063-AB9B-08B3F149322B}"/>
              </a:ext>
            </a:extLst>
          </p:cNvPr>
          <p:cNvSpPr txBox="1">
            <a:spLocks/>
          </p:cNvSpPr>
          <p:nvPr/>
        </p:nvSpPr>
        <p:spPr>
          <a:xfrm>
            <a:off x="866899" y="4088749"/>
            <a:ext cx="2127586" cy="811803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KA104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50CFED77-9E89-490C-AF42-8BD3DCEF6DDC}"/>
              </a:ext>
            </a:extLst>
          </p:cNvPr>
          <p:cNvSpPr txBox="1">
            <a:spLocks/>
          </p:cNvSpPr>
          <p:nvPr/>
        </p:nvSpPr>
        <p:spPr>
          <a:xfrm>
            <a:off x="866899" y="5046530"/>
            <a:ext cx="2127586" cy="811803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KA107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7C9A2A19-4B99-4B3A-85E8-42034E564362}"/>
              </a:ext>
            </a:extLst>
          </p:cNvPr>
          <p:cNvSpPr txBox="1">
            <a:spLocks/>
          </p:cNvSpPr>
          <p:nvPr/>
        </p:nvSpPr>
        <p:spPr>
          <a:xfrm>
            <a:off x="9357756" y="5534096"/>
            <a:ext cx="2127586" cy="811803"/>
          </a:xfrm>
          <a:prstGeom prst="rect">
            <a:avLst/>
          </a:prstGeom>
          <a:solidFill>
            <a:srgbClr val="58D3E1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4000" b="1" dirty="0">
                <a:solidFill>
                  <a:srgbClr val="282863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KA116</a:t>
            </a:r>
            <a:endParaRPr lang="lt-LT" sz="4000" b="1" dirty="0">
              <a:solidFill>
                <a:srgbClr val="282863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61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0080"/>
            <a:ext cx="10101943" cy="2788920"/>
          </a:xfrm>
          <a:solidFill>
            <a:srgbClr val="58D3E1"/>
          </a:solidFill>
        </p:spPr>
        <p:txBody>
          <a:bodyPr anchor="ctr" anchorCtr="0">
            <a:normAutofit/>
          </a:bodyPr>
          <a:lstStyle/>
          <a:p>
            <a:pPr marL="179388" algn="l"/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KIEK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REIKĖJO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PASTANG</a:t>
            </a: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Ų?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5602" y="2386172"/>
            <a:ext cx="4032067" cy="1554892"/>
          </a:xfrm>
          <a:solidFill>
            <a:srgbClr val="F5EC4D"/>
          </a:solidFill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Vertinant KA1 bendrai, matyti, kad 2020 m. paraiškos rengimo trukmė išliko tokia pati, kaip ir 2019 m. </a:t>
            </a: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1955AB81-A19F-4020-BA9E-9BEE3FEC2295}"/>
              </a:ext>
            </a:extLst>
          </p:cNvPr>
          <p:cNvSpPr txBox="1">
            <a:spLocks/>
          </p:cNvSpPr>
          <p:nvPr/>
        </p:nvSpPr>
        <p:spPr>
          <a:xfrm>
            <a:off x="882433" y="3888601"/>
            <a:ext cx="9047932" cy="278892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6000" b="1" dirty="0">
                <a:solidFill>
                  <a:srgbClr val="EA3D69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Nuo savaitės </a:t>
            </a:r>
          </a:p>
          <a:p>
            <a:pPr marL="179388" algn="l"/>
            <a:r>
              <a:rPr lang="lt-LT" sz="6000" b="1" dirty="0">
                <a:solidFill>
                  <a:srgbClr val="EA3D69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iki mėnesio</a:t>
            </a:r>
            <a:endParaRPr lang="en-US" sz="6000" b="1" dirty="0">
              <a:solidFill>
                <a:srgbClr val="EA3D69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lnSpc>
                <a:spcPct val="100000"/>
              </a:lnSpc>
            </a:pP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Tiek vidutiniškai dienų KA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respondentai skyrė paraiškos pildymui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spcBef>
                <a:spcPts val="0"/>
              </a:spcBef>
            </a:pPr>
            <a:endParaRPr lang="lt-LT" sz="17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spcBef>
                <a:spcPts val="0"/>
              </a:spcBef>
            </a:pPr>
            <a:endParaRPr lang="lt-LT" sz="17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6775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0CA3D8F9-98A0-4C5E-8AAD-E8947496D2EF}"/>
              </a:ext>
            </a:extLst>
          </p:cNvPr>
          <p:cNvSpPr txBox="1">
            <a:spLocks/>
          </p:cNvSpPr>
          <p:nvPr/>
        </p:nvSpPr>
        <p:spPr>
          <a:xfrm>
            <a:off x="631551" y="732305"/>
            <a:ext cx="8068696" cy="16732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6000" b="1" dirty="0">
                <a:solidFill>
                  <a:srgbClr val="58D3E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Paraiškos rengimo laikas</a:t>
            </a:r>
          </a:p>
          <a:p>
            <a:pPr marL="179388" algn="l"/>
            <a:endParaRPr lang="en-US" b="1" dirty="0">
              <a:solidFill>
                <a:srgbClr val="58D3E1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spcBef>
                <a:spcPts val="0"/>
              </a:spcBef>
            </a:pPr>
            <a:endParaRPr lang="lt-LT" sz="17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B2B1AB5-4DC9-43FF-B4F8-35F852038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9732" y="2196447"/>
            <a:ext cx="3142268" cy="3681839"/>
          </a:xfrm>
          <a:solidFill>
            <a:srgbClr val="F5EC4D"/>
          </a:solidFill>
        </p:spPr>
        <p:txBody>
          <a:bodyPr>
            <a:noAutofit/>
          </a:bodyPr>
          <a:lstStyle/>
          <a:p>
            <a:pPr marL="179388" algn="l">
              <a:lnSpc>
                <a:spcPct val="100000"/>
              </a:lnSpc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2020 m., tiek 2019 m., pusei apklaustų paraiškų teikėjų užteko 14 dienų (mediana). </a:t>
            </a:r>
          </a:p>
          <a:p>
            <a:pPr marL="179388" algn="l">
              <a:lnSpc>
                <a:spcPct val="100000"/>
              </a:lnSpc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Labiausiai didėjo KA102 ir KA104 paraiškos rengimo efektyvumas. Kitaip tariant – mažėjo paraiškai parengti reikalingų dienų skaičius (tiek mediana, tiek vidurkis).</a:t>
            </a:r>
          </a:p>
          <a:p>
            <a:pPr marL="179388" algn="l">
              <a:lnSpc>
                <a:spcPct val="100000"/>
              </a:lnSpc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KA107 procesas tapo mažiau efektyvus – padidėjo tiek dienų vidurkis, tiek mediana.</a:t>
            </a:r>
          </a:p>
          <a:p>
            <a:pPr marL="179388" algn="l">
              <a:lnSpc>
                <a:spcPct val="100000"/>
              </a:lnSpc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Kitų veiklų laikas reikšmingai nekito, palyginus su 2019 m.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E463373B-F2D2-41A7-B002-CAB51A5087F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83042113"/>
                  </p:ext>
                </p:extLst>
              </p:nvPr>
            </p:nvGraphicFramePr>
            <p:xfrm>
              <a:off x="831129" y="2271860"/>
              <a:ext cx="3853993" cy="35308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E463373B-F2D2-41A7-B002-CAB51A5087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1129" y="2271860"/>
                <a:ext cx="3853993" cy="3530807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Subtitle 2">
            <a:extLst>
              <a:ext uri="{FF2B5EF4-FFF2-40B4-BE49-F238E27FC236}">
                <a16:creationId xmlns:a16="http://schemas.microsoft.com/office/drawing/2014/main" id="{27E2732A-396D-44FE-ADFF-3386855455FC}"/>
              </a:ext>
            </a:extLst>
          </p:cNvPr>
          <p:cNvSpPr txBox="1">
            <a:spLocks/>
          </p:cNvSpPr>
          <p:nvPr/>
        </p:nvSpPr>
        <p:spPr>
          <a:xfrm>
            <a:off x="1320631" y="2994601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dienų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9343E89-D986-40A1-9A44-ED5778364340}"/>
              </a:ext>
            </a:extLst>
          </p:cNvPr>
          <p:cNvSpPr txBox="1">
            <a:spLocks/>
          </p:cNvSpPr>
          <p:nvPr/>
        </p:nvSpPr>
        <p:spPr>
          <a:xfrm>
            <a:off x="3002876" y="2995893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dienų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D9ECCE-A156-4E2B-A6B7-C86428CA35E0}"/>
              </a:ext>
            </a:extLst>
          </p:cNvPr>
          <p:cNvSpPr/>
          <p:nvPr/>
        </p:nvSpPr>
        <p:spPr>
          <a:xfrm>
            <a:off x="5174624" y="2787799"/>
            <a:ext cx="3422621" cy="1965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tabLst>
                <a:tab pos="2455863" algn="l"/>
                <a:tab pos="2516188" algn="l"/>
              </a:tabLst>
            </a:pPr>
            <a:r>
              <a:rPr lang="lt-LT" sz="1400" b="1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Kaip skaityti diagramą?</a:t>
            </a:r>
          </a:p>
          <a:p>
            <a:pPr>
              <a:lnSpc>
                <a:spcPct val="110000"/>
              </a:lnSpc>
              <a:tabLst>
                <a:tab pos="2455863" algn="l"/>
                <a:tab pos="2516188" algn="l"/>
              </a:tabLst>
            </a:pPr>
            <a:r>
              <a:rPr lang="lt-LT" sz="1400" b="1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Dienų skaičius diagramoje žymi medianą, stačiakampis nurodo reikšmes nuo pirmojo iki trečiojo kvartilio. Išskirtys pažymėtos taškais. „Ūsai“ rodo mažiausią ir didžiausią reikšmes be išskirčių. „X“ žymi vidurkį, linija - medianą.</a:t>
            </a:r>
          </a:p>
        </p:txBody>
      </p:sp>
    </p:spTree>
    <p:extLst>
      <p:ext uri="{BB962C8B-B14F-4D97-AF65-F5344CB8AC3E}">
        <p14:creationId xmlns:p14="http://schemas.microsoft.com/office/powerpoint/2010/main" val="387496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3" name="Chart 12">
                <a:extLst>
                  <a:ext uri="{FF2B5EF4-FFF2-40B4-BE49-F238E27FC236}">
                    <a16:creationId xmlns:a16="http://schemas.microsoft.com/office/drawing/2014/main" id="{566540F7-6E0E-4782-8897-F91DAEC9C8B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778319573"/>
                  </p:ext>
                </p:extLst>
              </p:nvPr>
            </p:nvGraphicFramePr>
            <p:xfrm>
              <a:off x="857204" y="1416802"/>
              <a:ext cx="8161713" cy="499122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3" name="Chart 12">
                <a:extLst>
                  <a:ext uri="{FF2B5EF4-FFF2-40B4-BE49-F238E27FC236}">
                    <a16:creationId xmlns:a16="http://schemas.microsoft.com/office/drawing/2014/main" id="{566540F7-6E0E-4782-8897-F91DAEC9C8B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7204" y="1416802"/>
                <a:ext cx="8161713" cy="499122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ubtitle 2">
            <a:extLst>
              <a:ext uri="{FF2B5EF4-FFF2-40B4-BE49-F238E27FC236}">
                <a16:creationId xmlns:a16="http://schemas.microsoft.com/office/drawing/2014/main" id="{3111E7BA-459B-4DE8-AC6C-5367EB0EE5C5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„Kiek apytiksliai dienų reikėjo paraiškai parengti?“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DD0EB68-2CAE-4403-845C-082798175229}"/>
              </a:ext>
            </a:extLst>
          </p:cNvPr>
          <p:cNvSpPr txBox="1">
            <a:spLocks/>
          </p:cNvSpPr>
          <p:nvPr/>
        </p:nvSpPr>
        <p:spPr>
          <a:xfrm>
            <a:off x="9335590" y="2458658"/>
            <a:ext cx="2856410" cy="3566757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KA103 paraiškos teikimo laikas – trumpas ir siaurame intervale, kitaip tariant – labai efektyvus.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Vertinant kitoms paraiškoms skirtą laiką, atkreiptinas dėmesys į didelius intervalus (pvz., KA107 paraiškai skirta nuo 3 iki 70 dienų).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Remiantis apklausa, daugiausiai laiko reikia KA107 ir KA101 paraiškoms užpildyti (maždaug keturių darbo savaičių). 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35A81ED-7EFD-4AF4-AA51-68320F63C048}"/>
              </a:ext>
            </a:extLst>
          </p:cNvPr>
          <p:cNvSpPr txBox="1">
            <a:spLocks/>
          </p:cNvSpPr>
          <p:nvPr/>
        </p:nvSpPr>
        <p:spPr>
          <a:xfrm>
            <a:off x="1175224" y="5131314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diena</a:t>
            </a:r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4E1CCE4-2737-4D35-A86B-15F33457FDF5}"/>
              </a:ext>
            </a:extLst>
          </p:cNvPr>
          <p:cNvSpPr txBox="1">
            <a:spLocks/>
          </p:cNvSpPr>
          <p:nvPr/>
        </p:nvSpPr>
        <p:spPr>
          <a:xfrm>
            <a:off x="2383806" y="3163630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ų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42A0B0-0231-451A-863A-18C30A6BD92D}"/>
              </a:ext>
            </a:extLst>
          </p:cNvPr>
          <p:cNvSpPr txBox="1">
            <a:spLocks/>
          </p:cNvSpPr>
          <p:nvPr/>
        </p:nvSpPr>
        <p:spPr>
          <a:xfrm>
            <a:off x="3720559" y="3163630"/>
            <a:ext cx="1551137" cy="6999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ų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C5DE88C-5503-4730-BF65-A2718CA0EE27}"/>
              </a:ext>
            </a:extLst>
          </p:cNvPr>
          <p:cNvSpPr txBox="1">
            <a:spLocks/>
          </p:cNvSpPr>
          <p:nvPr/>
        </p:nvSpPr>
        <p:spPr>
          <a:xfrm>
            <a:off x="4949950" y="2677745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ų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034D72A-DB45-4791-B60E-0045C9882BEC}"/>
              </a:ext>
            </a:extLst>
          </p:cNvPr>
          <p:cNvSpPr txBox="1">
            <a:spLocks/>
          </p:cNvSpPr>
          <p:nvPr/>
        </p:nvSpPr>
        <p:spPr>
          <a:xfrm>
            <a:off x="6273608" y="2307589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ų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DFB7E59-08B5-40B8-BABB-BA35F49C4367}"/>
              </a:ext>
            </a:extLst>
          </p:cNvPr>
          <p:cNvSpPr txBox="1">
            <a:spLocks/>
          </p:cNvSpPr>
          <p:nvPr/>
        </p:nvSpPr>
        <p:spPr>
          <a:xfrm>
            <a:off x="7502999" y="2243346"/>
            <a:ext cx="1551137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</a:t>
            </a:r>
            <a:r>
              <a:rPr lang="en-US" sz="1600" b="1" dirty="0" err="1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diena</a:t>
            </a:r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34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0080"/>
            <a:ext cx="10101943" cy="2788920"/>
          </a:xfrm>
          <a:solidFill>
            <a:srgbClr val="58D3E1"/>
          </a:solidFill>
        </p:spPr>
        <p:txBody>
          <a:bodyPr anchor="ctr" anchorCtr="0">
            <a:normAutofit/>
          </a:bodyPr>
          <a:lstStyle/>
          <a:p>
            <a:pPr marL="179388" algn="l"/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KAIP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>
                <a:solidFill>
                  <a:schemeClr val="bg1"/>
                </a:solidFill>
                <a:latin typeface="Arial Black" panose="020B0A04020102020204" pitchFamily="34" charset="0"/>
              </a:rPr>
              <a:t>VERTINA </a:t>
            </a:r>
            <a:b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PAGALBĄ?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5602" y="2386171"/>
            <a:ext cx="4032067" cy="1513475"/>
          </a:xfrm>
          <a:solidFill>
            <a:srgbClr val="F5EC4D"/>
          </a:solidFill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su 2019 m. apklausa, pasitenkinimas pagalbinėmis priemonėmis išliko toks pat aukštas.</a:t>
            </a:r>
          </a:p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93F4A60-D952-422C-81B2-6D275C076FD6}"/>
              </a:ext>
            </a:extLst>
          </p:cNvPr>
          <p:cNvSpPr txBox="1">
            <a:spLocks/>
          </p:cNvSpPr>
          <p:nvPr/>
        </p:nvSpPr>
        <p:spPr>
          <a:xfrm>
            <a:off x="825194" y="4358429"/>
            <a:ext cx="10365320" cy="24995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>
              <a:lnSpc>
                <a:spcPct val="100000"/>
              </a:lnSpc>
            </a:pP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Pagalba – tai ŠMPF parengti dokumentai, internetiniai ir konsultaciniai seminarai, konsultacijos telefonu ar el. paštu, taip pat informacija, pateikiama www.erasmus-plius.lt.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817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ubtitle 2">
            <a:extLst>
              <a:ext uri="{FF2B5EF4-FFF2-40B4-BE49-F238E27FC236}">
                <a16:creationId xmlns:a16="http://schemas.microsoft.com/office/drawing/2014/main" id="{AE53965C-CAF9-4450-B774-9B363B5DEA9E}"/>
              </a:ext>
            </a:extLst>
          </p:cNvPr>
          <p:cNvSpPr txBox="1">
            <a:spLocks/>
          </p:cNvSpPr>
          <p:nvPr/>
        </p:nvSpPr>
        <p:spPr>
          <a:xfrm>
            <a:off x="1487732" y="6153379"/>
            <a:ext cx="10546666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1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lt-LT" sz="11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„puikiai“,                     </a:t>
            </a:r>
            <a:r>
              <a:rPr lang="lt-LT" sz="1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lt-LT" sz="11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tarp „puikiai“ ir „gerai“,            </a:t>
            </a:r>
            <a:r>
              <a:rPr lang="lt-LT" sz="1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lt-LT" sz="11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„gerai“   (pagal atsakymų skalės aritmetinį vidurkį)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6549529-0231-46EC-AA83-9C5E785930F0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ŠMPF priemonių naudingumo vertinimas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27FCEB-2E08-4574-8A90-5CDBA1EB1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82744"/>
              </p:ext>
            </p:extLst>
          </p:nvPr>
        </p:nvGraphicFramePr>
        <p:xfrm>
          <a:off x="853753" y="1215169"/>
          <a:ext cx="10546667" cy="4462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342">
                  <a:extLst>
                    <a:ext uri="{9D8B030D-6E8A-4147-A177-3AD203B41FA5}">
                      <a16:colId xmlns:a16="http://schemas.microsoft.com/office/drawing/2014/main" val="3249627469"/>
                    </a:ext>
                  </a:extLst>
                </a:gridCol>
                <a:gridCol w="2415743">
                  <a:extLst>
                    <a:ext uri="{9D8B030D-6E8A-4147-A177-3AD203B41FA5}">
                      <a16:colId xmlns:a16="http://schemas.microsoft.com/office/drawing/2014/main" val="3331080739"/>
                    </a:ext>
                  </a:extLst>
                </a:gridCol>
                <a:gridCol w="2389297">
                  <a:extLst>
                    <a:ext uri="{9D8B030D-6E8A-4147-A177-3AD203B41FA5}">
                      <a16:colId xmlns:a16="http://schemas.microsoft.com/office/drawing/2014/main" val="3578458535"/>
                    </a:ext>
                  </a:extLst>
                </a:gridCol>
                <a:gridCol w="1955140">
                  <a:extLst>
                    <a:ext uri="{9D8B030D-6E8A-4147-A177-3AD203B41FA5}">
                      <a16:colId xmlns:a16="http://schemas.microsoft.com/office/drawing/2014/main" val="3349303824"/>
                    </a:ext>
                  </a:extLst>
                </a:gridCol>
                <a:gridCol w="2340145">
                  <a:extLst>
                    <a:ext uri="{9D8B030D-6E8A-4147-A177-3AD203B41FA5}">
                      <a16:colId xmlns:a16="http://schemas.microsoft.com/office/drawing/2014/main" val="4063031309"/>
                    </a:ext>
                  </a:extLst>
                </a:gridCol>
              </a:tblGrid>
              <a:tr h="1381515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ŠMPF konsultaciniai seminarai</a:t>
                      </a:r>
                      <a:endParaRPr lang="lt-LT" sz="14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www.erasmus-plius.lt</a:t>
                      </a:r>
                      <a:endParaRPr lang="lt-LT" sz="14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ŠMPF internetiniai seminarai</a:t>
                      </a:r>
                      <a:endParaRPr lang="lt-LT" sz="14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4163" indent="61913" algn="ctr" fontAlgn="b">
                        <a:tabLst/>
                      </a:pPr>
                      <a:r>
                        <a:rPr lang="lt-LT" sz="14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ŠMPF pagalbiniai dokumentai</a:t>
                      </a:r>
                      <a:endParaRPr lang="lt-LT" sz="14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228928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KA101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989190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KA102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5362623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KA103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nėra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nėra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763776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KA104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3807968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KA107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nėra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268818"/>
                  </a:ext>
                </a:extLst>
              </a:tr>
              <a:tr h="51357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KA116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9C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7509826"/>
                  </a:ext>
                </a:extLst>
              </a:tr>
            </a:tbl>
          </a:graphicData>
        </a:graphic>
      </p:graphicFrame>
      <p:pic>
        <p:nvPicPr>
          <p:cNvPr id="7" name="Graphic 6" descr="Thumbs up sign">
            <a:extLst>
              <a:ext uri="{FF2B5EF4-FFF2-40B4-BE49-F238E27FC236}">
                <a16:creationId xmlns:a16="http://schemas.microsoft.com/office/drawing/2014/main" id="{C4429870-DF20-4B96-A620-4DDB84452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0323" y="2602733"/>
            <a:ext cx="453775" cy="453775"/>
          </a:xfrm>
          <a:prstGeom prst="rect">
            <a:avLst/>
          </a:prstGeom>
        </p:spPr>
      </p:pic>
      <p:pic>
        <p:nvPicPr>
          <p:cNvPr id="8" name="Graphic 7" descr="Thumbs up sign">
            <a:extLst>
              <a:ext uri="{FF2B5EF4-FFF2-40B4-BE49-F238E27FC236}">
                <a16:creationId xmlns:a16="http://schemas.microsoft.com/office/drawing/2014/main" id="{23946D04-9572-4B2E-A46A-3EC4EC88A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9180" y="2602732"/>
            <a:ext cx="453775" cy="453775"/>
          </a:xfrm>
          <a:prstGeom prst="rect">
            <a:avLst/>
          </a:prstGeom>
        </p:spPr>
      </p:pic>
      <p:pic>
        <p:nvPicPr>
          <p:cNvPr id="9" name="Graphic 8" descr="Thumbs up sign">
            <a:extLst>
              <a:ext uri="{FF2B5EF4-FFF2-40B4-BE49-F238E27FC236}">
                <a16:creationId xmlns:a16="http://schemas.microsoft.com/office/drawing/2014/main" id="{C1717593-D77C-4291-87B3-D7D2DA16D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3819" y="2613006"/>
            <a:ext cx="453775" cy="453775"/>
          </a:xfrm>
          <a:prstGeom prst="rect">
            <a:avLst/>
          </a:prstGeom>
        </p:spPr>
      </p:pic>
      <p:pic>
        <p:nvPicPr>
          <p:cNvPr id="10" name="Graphic 9" descr="Thumbs up sign">
            <a:extLst>
              <a:ext uri="{FF2B5EF4-FFF2-40B4-BE49-F238E27FC236}">
                <a16:creationId xmlns:a16="http://schemas.microsoft.com/office/drawing/2014/main" id="{121391A7-2033-43B8-B4FE-531965183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6891" y="4190881"/>
            <a:ext cx="453775" cy="453775"/>
          </a:xfrm>
          <a:prstGeom prst="rect">
            <a:avLst/>
          </a:prstGeom>
        </p:spPr>
      </p:pic>
      <p:pic>
        <p:nvPicPr>
          <p:cNvPr id="11" name="Graphic 10" descr="Thumbs up sign">
            <a:extLst>
              <a:ext uri="{FF2B5EF4-FFF2-40B4-BE49-F238E27FC236}">
                <a16:creationId xmlns:a16="http://schemas.microsoft.com/office/drawing/2014/main" id="{69023BA1-3E95-4B5A-8931-1DA9BAD26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5748" y="4190880"/>
            <a:ext cx="453775" cy="453775"/>
          </a:xfrm>
          <a:prstGeom prst="rect">
            <a:avLst/>
          </a:prstGeom>
        </p:spPr>
      </p:pic>
      <p:pic>
        <p:nvPicPr>
          <p:cNvPr id="12" name="Graphic 11" descr="Thumbs up sign">
            <a:extLst>
              <a:ext uri="{FF2B5EF4-FFF2-40B4-BE49-F238E27FC236}">
                <a16:creationId xmlns:a16="http://schemas.microsoft.com/office/drawing/2014/main" id="{6C0F846F-805B-491E-8DF9-547515068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0387" y="4201154"/>
            <a:ext cx="453775" cy="453775"/>
          </a:xfrm>
          <a:prstGeom prst="rect">
            <a:avLst/>
          </a:prstGeom>
        </p:spPr>
      </p:pic>
      <p:pic>
        <p:nvPicPr>
          <p:cNvPr id="13" name="Graphic 12" descr="Thumbs up sign">
            <a:extLst>
              <a:ext uri="{FF2B5EF4-FFF2-40B4-BE49-F238E27FC236}">
                <a16:creationId xmlns:a16="http://schemas.microsoft.com/office/drawing/2014/main" id="{E3352D9B-F50E-44F5-8865-B02F39554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3275" y="2592459"/>
            <a:ext cx="453775" cy="453775"/>
          </a:xfrm>
          <a:prstGeom prst="rect">
            <a:avLst/>
          </a:prstGeom>
        </p:spPr>
      </p:pic>
      <p:pic>
        <p:nvPicPr>
          <p:cNvPr id="14" name="Graphic 13" descr="Thumbs up sign">
            <a:extLst>
              <a:ext uri="{FF2B5EF4-FFF2-40B4-BE49-F238E27FC236}">
                <a16:creationId xmlns:a16="http://schemas.microsoft.com/office/drawing/2014/main" id="{D4CDD8F6-DAE0-4A6F-AEDA-3D62EB028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42132" y="2592458"/>
            <a:ext cx="453775" cy="453775"/>
          </a:xfrm>
          <a:prstGeom prst="rect">
            <a:avLst/>
          </a:prstGeom>
        </p:spPr>
      </p:pic>
      <p:pic>
        <p:nvPicPr>
          <p:cNvPr id="15" name="Graphic 14" descr="Thumbs up sign">
            <a:extLst>
              <a:ext uri="{FF2B5EF4-FFF2-40B4-BE49-F238E27FC236}">
                <a16:creationId xmlns:a16="http://schemas.microsoft.com/office/drawing/2014/main" id="{86918F4C-BA7D-4D3A-8DC6-17E9EFC3F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6771" y="2602732"/>
            <a:ext cx="453775" cy="453775"/>
          </a:xfrm>
          <a:prstGeom prst="rect">
            <a:avLst/>
          </a:prstGeom>
        </p:spPr>
      </p:pic>
      <p:pic>
        <p:nvPicPr>
          <p:cNvPr id="16" name="Graphic 15" descr="Thumbs up sign">
            <a:extLst>
              <a:ext uri="{FF2B5EF4-FFF2-40B4-BE49-F238E27FC236}">
                <a16:creationId xmlns:a16="http://schemas.microsoft.com/office/drawing/2014/main" id="{62194B1C-E5A6-4D3D-B7FE-73F1C7945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1462" y="3119285"/>
            <a:ext cx="453775" cy="453775"/>
          </a:xfrm>
          <a:prstGeom prst="rect">
            <a:avLst/>
          </a:prstGeom>
        </p:spPr>
      </p:pic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2A218545-7503-4B83-8986-272209D03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0319" y="3119284"/>
            <a:ext cx="453775" cy="453775"/>
          </a:xfrm>
          <a:prstGeom prst="rect">
            <a:avLst/>
          </a:prstGeom>
        </p:spPr>
      </p:pic>
      <p:pic>
        <p:nvPicPr>
          <p:cNvPr id="18" name="Graphic 17" descr="Thumbs up sign">
            <a:extLst>
              <a:ext uri="{FF2B5EF4-FFF2-40B4-BE49-F238E27FC236}">
                <a16:creationId xmlns:a16="http://schemas.microsoft.com/office/drawing/2014/main" id="{5B06B390-66A9-429A-8E46-52BACA23B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14958" y="3129558"/>
            <a:ext cx="453775" cy="453775"/>
          </a:xfrm>
          <a:prstGeom prst="rect">
            <a:avLst/>
          </a:prstGeom>
        </p:spPr>
      </p:pic>
      <p:pic>
        <p:nvPicPr>
          <p:cNvPr id="19" name="Graphic 18" descr="Thumbs up sign">
            <a:extLst>
              <a:ext uri="{FF2B5EF4-FFF2-40B4-BE49-F238E27FC236}">
                <a16:creationId xmlns:a16="http://schemas.microsoft.com/office/drawing/2014/main" id="{5C6E6D22-D762-4122-A332-069B651D2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06027" y="5232267"/>
            <a:ext cx="453775" cy="453775"/>
          </a:xfrm>
          <a:prstGeom prst="rect">
            <a:avLst/>
          </a:prstGeom>
        </p:spPr>
      </p:pic>
      <p:pic>
        <p:nvPicPr>
          <p:cNvPr id="20" name="Graphic 19" descr="Thumbs up sign">
            <a:extLst>
              <a:ext uri="{FF2B5EF4-FFF2-40B4-BE49-F238E27FC236}">
                <a16:creationId xmlns:a16="http://schemas.microsoft.com/office/drawing/2014/main" id="{EBAD7263-23CF-4BB5-ADC1-BFDCB5FAD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4884" y="5232266"/>
            <a:ext cx="453775" cy="453775"/>
          </a:xfrm>
          <a:prstGeom prst="rect">
            <a:avLst/>
          </a:prstGeom>
        </p:spPr>
      </p:pic>
      <p:pic>
        <p:nvPicPr>
          <p:cNvPr id="21" name="Graphic 20" descr="Thumbs up sign">
            <a:extLst>
              <a:ext uri="{FF2B5EF4-FFF2-40B4-BE49-F238E27FC236}">
                <a16:creationId xmlns:a16="http://schemas.microsoft.com/office/drawing/2014/main" id="{222EF24C-3957-4045-BF18-592516357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9523" y="5242540"/>
            <a:ext cx="453775" cy="453775"/>
          </a:xfrm>
          <a:prstGeom prst="rect">
            <a:avLst/>
          </a:prstGeom>
        </p:spPr>
      </p:pic>
      <p:pic>
        <p:nvPicPr>
          <p:cNvPr id="22" name="Graphic 21" descr="Thumbs up sign">
            <a:extLst>
              <a:ext uri="{FF2B5EF4-FFF2-40B4-BE49-F238E27FC236}">
                <a16:creationId xmlns:a16="http://schemas.microsoft.com/office/drawing/2014/main" id="{68736D36-EDC0-4974-B730-77C8E3991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21462" y="5218036"/>
            <a:ext cx="453775" cy="453775"/>
          </a:xfrm>
          <a:prstGeom prst="rect">
            <a:avLst/>
          </a:prstGeom>
        </p:spPr>
      </p:pic>
      <p:pic>
        <p:nvPicPr>
          <p:cNvPr id="23" name="Graphic 22" descr="Thumbs up sign">
            <a:extLst>
              <a:ext uri="{FF2B5EF4-FFF2-40B4-BE49-F238E27FC236}">
                <a16:creationId xmlns:a16="http://schemas.microsoft.com/office/drawing/2014/main" id="{BCBF87C3-C6EA-44DE-A793-34D1FE13A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0319" y="5218035"/>
            <a:ext cx="453775" cy="453775"/>
          </a:xfrm>
          <a:prstGeom prst="rect">
            <a:avLst/>
          </a:prstGeom>
        </p:spPr>
      </p:pic>
      <p:pic>
        <p:nvPicPr>
          <p:cNvPr id="24" name="Graphic 23" descr="Thumbs up sign">
            <a:extLst>
              <a:ext uri="{FF2B5EF4-FFF2-40B4-BE49-F238E27FC236}">
                <a16:creationId xmlns:a16="http://schemas.microsoft.com/office/drawing/2014/main" id="{3CCBBF92-BFB0-4E15-A5E7-0F54E9F11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14958" y="5228309"/>
            <a:ext cx="453775" cy="453775"/>
          </a:xfrm>
          <a:prstGeom prst="rect">
            <a:avLst/>
          </a:prstGeom>
        </p:spPr>
      </p:pic>
      <p:pic>
        <p:nvPicPr>
          <p:cNvPr id="25" name="Graphic 24" descr="Thumbs up sign">
            <a:extLst>
              <a:ext uri="{FF2B5EF4-FFF2-40B4-BE49-F238E27FC236}">
                <a16:creationId xmlns:a16="http://schemas.microsoft.com/office/drawing/2014/main" id="{2CC626CC-7E27-4AB2-86E6-5569DCCFB2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8915" y="3169796"/>
            <a:ext cx="453775" cy="453775"/>
          </a:xfrm>
          <a:prstGeom prst="rect">
            <a:avLst/>
          </a:prstGeom>
        </p:spPr>
      </p:pic>
      <p:pic>
        <p:nvPicPr>
          <p:cNvPr id="26" name="Graphic 25" descr="Thumbs up sign">
            <a:extLst>
              <a:ext uri="{FF2B5EF4-FFF2-40B4-BE49-F238E27FC236}">
                <a16:creationId xmlns:a16="http://schemas.microsoft.com/office/drawing/2014/main" id="{8D990928-D573-45C6-9EE1-5A212C099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37772" y="3169795"/>
            <a:ext cx="453775" cy="453775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0A456C47-6C7C-47F6-8B42-19996FDBE176}"/>
              </a:ext>
            </a:extLst>
          </p:cNvPr>
          <p:cNvGrpSpPr/>
          <p:nvPr/>
        </p:nvGrpSpPr>
        <p:grpSpPr>
          <a:xfrm>
            <a:off x="5338419" y="2615948"/>
            <a:ext cx="902632" cy="453776"/>
            <a:chOff x="5338419" y="2615948"/>
            <a:chExt cx="902632" cy="453776"/>
          </a:xfrm>
        </p:grpSpPr>
        <p:pic>
          <p:nvPicPr>
            <p:cNvPr id="28" name="Graphic 27" descr="Thumbs up sign">
              <a:extLst>
                <a:ext uri="{FF2B5EF4-FFF2-40B4-BE49-F238E27FC236}">
                  <a16:creationId xmlns:a16="http://schemas.microsoft.com/office/drawing/2014/main" id="{CB38D255-B1C8-46D6-88BC-54E4D7A89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8419" y="2615949"/>
              <a:ext cx="453775" cy="453775"/>
            </a:xfrm>
            <a:prstGeom prst="rect">
              <a:avLst/>
            </a:prstGeom>
          </p:spPr>
        </p:pic>
        <p:pic>
          <p:nvPicPr>
            <p:cNvPr id="29" name="Graphic 28" descr="Thumbs up sign">
              <a:extLst>
                <a:ext uri="{FF2B5EF4-FFF2-40B4-BE49-F238E27FC236}">
                  <a16:creationId xmlns:a16="http://schemas.microsoft.com/office/drawing/2014/main" id="{084CC56C-14D9-4077-90C4-BD12CD8E96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7276" y="2615948"/>
              <a:ext cx="453775" cy="453775"/>
            </a:xfrm>
            <a:prstGeom prst="rect">
              <a:avLst/>
            </a:prstGeom>
          </p:spPr>
        </p:pic>
      </p:grpSp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36269194-C2BF-4B41-BD03-BE4A0B0500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3774" y="3175961"/>
            <a:ext cx="453775" cy="453775"/>
          </a:xfrm>
          <a:prstGeom prst="rect">
            <a:avLst/>
          </a:prstGeom>
        </p:spPr>
      </p:pic>
      <p:pic>
        <p:nvPicPr>
          <p:cNvPr id="31" name="Graphic 30" descr="Thumbs up sign">
            <a:extLst>
              <a:ext uri="{FF2B5EF4-FFF2-40B4-BE49-F238E27FC236}">
                <a16:creationId xmlns:a16="http://schemas.microsoft.com/office/drawing/2014/main" id="{F6C15174-5FED-4E15-BA2A-98987FC4AE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92631" y="3175960"/>
            <a:ext cx="453775" cy="453775"/>
          </a:xfrm>
          <a:prstGeom prst="rect">
            <a:avLst/>
          </a:prstGeom>
        </p:spPr>
      </p:pic>
      <p:pic>
        <p:nvPicPr>
          <p:cNvPr id="32" name="Graphic 31" descr="Thumbs up sign">
            <a:extLst>
              <a:ext uri="{FF2B5EF4-FFF2-40B4-BE49-F238E27FC236}">
                <a16:creationId xmlns:a16="http://schemas.microsoft.com/office/drawing/2014/main" id="{F55C11CB-6E8F-4AF0-A10B-29140D03A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4630" y="4200156"/>
            <a:ext cx="453775" cy="453775"/>
          </a:xfrm>
          <a:prstGeom prst="rect">
            <a:avLst/>
          </a:prstGeom>
        </p:spPr>
      </p:pic>
      <p:pic>
        <p:nvPicPr>
          <p:cNvPr id="33" name="Graphic 32" descr="Thumbs up sign">
            <a:extLst>
              <a:ext uri="{FF2B5EF4-FFF2-40B4-BE49-F238E27FC236}">
                <a16:creationId xmlns:a16="http://schemas.microsoft.com/office/drawing/2014/main" id="{8C2AE37C-22C8-4E95-B4DC-560EB0CEF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83487" y="4200155"/>
            <a:ext cx="453775" cy="453775"/>
          </a:xfrm>
          <a:prstGeom prst="rect">
            <a:avLst/>
          </a:prstGeom>
        </p:spPr>
      </p:pic>
      <p:pic>
        <p:nvPicPr>
          <p:cNvPr id="34" name="Graphic 33" descr="Thumbs up sign">
            <a:extLst>
              <a:ext uri="{FF2B5EF4-FFF2-40B4-BE49-F238E27FC236}">
                <a16:creationId xmlns:a16="http://schemas.microsoft.com/office/drawing/2014/main" id="{21D69835-3D52-4E9A-9110-4F8930202A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5481" y="4217183"/>
            <a:ext cx="453775" cy="453775"/>
          </a:xfrm>
          <a:prstGeom prst="rect">
            <a:avLst/>
          </a:prstGeom>
        </p:spPr>
      </p:pic>
      <p:pic>
        <p:nvPicPr>
          <p:cNvPr id="35" name="Graphic 34" descr="Thumbs up sign">
            <a:extLst>
              <a:ext uri="{FF2B5EF4-FFF2-40B4-BE49-F238E27FC236}">
                <a16:creationId xmlns:a16="http://schemas.microsoft.com/office/drawing/2014/main" id="{C3A884B4-6540-4449-AC3F-9F9734814F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4338" y="4217182"/>
            <a:ext cx="453775" cy="453775"/>
          </a:xfrm>
          <a:prstGeom prst="rect">
            <a:avLst/>
          </a:prstGeom>
        </p:spPr>
      </p:pic>
      <p:pic>
        <p:nvPicPr>
          <p:cNvPr id="36" name="Graphic 35" descr="Thumbs up sign">
            <a:extLst>
              <a:ext uri="{FF2B5EF4-FFF2-40B4-BE49-F238E27FC236}">
                <a16:creationId xmlns:a16="http://schemas.microsoft.com/office/drawing/2014/main" id="{DC4DD074-02DB-4492-BFEB-D99F9C3B03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5481" y="3172795"/>
            <a:ext cx="453775" cy="453775"/>
          </a:xfrm>
          <a:prstGeom prst="rect">
            <a:avLst/>
          </a:prstGeom>
        </p:spPr>
      </p:pic>
      <p:pic>
        <p:nvPicPr>
          <p:cNvPr id="37" name="Graphic 36" descr="Thumbs up sign">
            <a:extLst>
              <a:ext uri="{FF2B5EF4-FFF2-40B4-BE49-F238E27FC236}">
                <a16:creationId xmlns:a16="http://schemas.microsoft.com/office/drawing/2014/main" id="{3751D58E-F280-49D5-A067-F8395DC52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4338" y="3172794"/>
            <a:ext cx="453775" cy="453775"/>
          </a:xfrm>
          <a:prstGeom prst="rect">
            <a:avLst/>
          </a:prstGeom>
        </p:spPr>
      </p:pic>
      <p:pic>
        <p:nvPicPr>
          <p:cNvPr id="38" name="Graphic 37" descr="Thumbs up sign">
            <a:extLst>
              <a:ext uri="{FF2B5EF4-FFF2-40B4-BE49-F238E27FC236}">
                <a16:creationId xmlns:a16="http://schemas.microsoft.com/office/drawing/2014/main" id="{7C8F0606-6669-4B37-A81F-2704E7DAB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41692" y="4720767"/>
            <a:ext cx="453775" cy="453775"/>
          </a:xfrm>
          <a:prstGeom prst="rect">
            <a:avLst/>
          </a:prstGeom>
        </p:spPr>
      </p:pic>
      <p:pic>
        <p:nvPicPr>
          <p:cNvPr id="39" name="Graphic 38" descr="Thumbs up sign">
            <a:extLst>
              <a:ext uri="{FF2B5EF4-FFF2-40B4-BE49-F238E27FC236}">
                <a16:creationId xmlns:a16="http://schemas.microsoft.com/office/drawing/2014/main" id="{0DE13E61-37FD-4250-A6E0-B82B2E8B70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0549" y="4720766"/>
            <a:ext cx="453775" cy="453775"/>
          </a:xfrm>
          <a:prstGeom prst="rect">
            <a:avLst/>
          </a:prstGeom>
        </p:spPr>
      </p:pic>
      <p:pic>
        <p:nvPicPr>
          <p:cNvPr id="40" name="Graphic 39" descr="Thumbs up sign">
            <a:extLst>
              <a:ext uri="{FF2B5EF4-FFF2-40B4-BE49-F238E27FC236}">
                <a16:creationId xmlns:a16="http://schemas.microsoft.com/office/drawing/2014/main" id="{DAEBE298-106E-4EFA-A096-51E26548D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50399" y="5233447"/>
            <a:ext cx="453775" cy="453775"/>
          </a:xfrm>
          <a:prstGeom prst="rect">
            <a:avLst/>
          </a:prstGeom>
        </p:spPr>
      </p:pic>
      <p:pic>
        <p:nvPicPr>
          <p:cNvPr id="41" name="Graphic 40" descr="Thumbs up sign">
            <a:extLst>
              <a:ext uri="{FF2B5EF4-FFF2-40B4-BE49-F238E27FC236}">
                <a16:creationId xmlns:a16="http://schemas.microsoft.com/office/drawing/2014/main" id="{B8E6EE1D-4A68-4A13-B991-0FA9DA54DB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9256" y="5233446"/>
            <a:ext cx="453775" cy="453775"/>
          </a:xfrm>
          <a:prstGeom prst="rect">
            <a:avLst/>
          </a:prstGeom>
        </p:spPr>
      </p:pic>
      <p:pic>
        <p:nvPicPr>
          <p:cNvPr id="42" name="Graphic 41" descr="Thumbs up sign">
            <a:extLst>
              <a:ext uri="{FF2B5EF4-FFF2-40B4-BE49-F238E27FC236}">
                <a16:creationId xmlns:a16="http://schemas.microsoft.com/office/drawing/2014/main" id="{339B1412-8427-47A0-BF8F-720DE425E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71371" y="2647323"/>
            <a:ext cx="453775" cy="453775"/>
          </a:xfrm>
          <a:prstGeom prst="rect">
            <a:avLst/>
          </a:prstGeom>
        </p:spPr>
      </p:pic>
      <p:pic>
        <p:nvPicPr>
          <p:cNvPr id="43" name="Graphic 42" descr="Thumbs up sign">
            <a:extLst>
              <a:ext uri="{FF2B5EF4-FFF2-40B4-BE49-F238E27FC236}">
                <a16:creationId xmlns:a16="http://schemas.microsoft.com/office/drawing/2014/main" id="{DFC26CAA-FE5E-4F71-B52A-B4B19F41C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20228" y="2647322"/>
            <a:ext cx="453775" cy="453775"/>
          </a:xfrm>
          <a:prstGeom prst="rect">
            <a:avLst/>
          </a:prstGeom>
        </p:spPr>
      </p:pic>
      <p:pic>
        <p:nvPicPr>
          <p:cNvPr id="44" name="Graphic 43" descr="Thumbs up sign">
            <a:extLst>
              <a:ext uri="{FF2B5EF4-FFF2-40B4-BE49-F238E27FC236}">
                <a16:creationId xmlns:a16="http://schemas.microsoft.com/office/drawing/2014/main" id="{214EDF54-FDA4-4038-A76F-47AE33EF79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7582" y="3688582"/>
            <a:ext cx="453775" cy="453775"/>
          </a:xfrm>
          <a:prstGeom prst="rect">
            <a:avLst/>
          </a:prstGeom>
        </p:spPr>
      </p:pic>
      <p:pic>
        <p:nvPicPr>
          <p:cNvPr id="45" name="Graphic 44" descr="Thumbs up sign">
            <a:extLst>
              <a:ext uri="{FF2B5EF4-FFF2-40B4-BE49-F238E27FC236}">
                <a16:creationId xmlns:a16="http://schemas.microsoft.com/office/drawing/2014/main" id="{8BFFB01A-AB58-4A46-B368-E2CFDC4AE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6439" y="3688581"/>
            <a:ext cx="453775" cy="453775"/>
          </a:xfrm>
          <a:prstGeom prst="rect">
            <a:avLst/>
          </a:prstGeom>
        </p:spPr>
      </p:pic>
      <p:pic>
        <p:nvPicPr>
          <p:cNvPr id="46" name="Graphic 45" descr="Thumbs up sign">
            <a:extLst>
              <a:ext uri="{FF2B5EF4-FFF2-40B4-BE49-F238E27FC236}">
                <a16:creationId xmlns:a16="http://schemas.microsoft.com/office/drawing/2014/main" id="{C254D890-AB67-4FB6-8D9C-B8AE2CA1F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7582" y="4206189"/>
            <a:ext cx="453775" cy="453775"/>
          </a:xfrm>
          <a:prstGeom prst="rect">
            <a:avLst/>
          </a:prstGeom>
        </p:spPr>
      </p:pic>
      <p:pic>
        <p:nvPicPr>
          <p:cNvPr id="47" name="Graphic 46" descr="Thumbs up sign">
            <a:extLst>
              <a:ext uri="{FF2B5EF4-FFF2-40B4-BE49-F238E27FC236}">
                <a16:creationId xmlns:a16="http://schemas.microsoft.com/office/drawing/2014/main" id="{5CE07DEB-F397-4735-9271-EA672E032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16439" y="4206188"/>
            <a:ext cx="453775" cy="453775"/>
          </a:xfrm>
          <a:prstGeom prst="rect">
            <a:avLst/>
          </a:prstGeom>
        </p:spPr>
      </p:pic>
      <p:pic>
        <p:nvPicPr>
          <p:cNvPr id="49" name="Graphic 48" descr="Thumbs up sign">
            <a:extLst>
              <a:ext uri="{FF2B5EF4-FFF2-40B4-BE49-F238E27FC236}">
                <a16:creationId xmlns:a16="http://schemas.microsoft.com/office/drawing/2014/main" id="{00562818-583B-4996-8477-2AA08DEA55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98258" y="4701671"/>
            <a:ext cx="453775" cy="453775"/>
          </a:xfrm>
          <a:prstGeom prst="rect">
            <a:avLst/>
          </a:prstGeom>
        </p:spPr>
      </p:pic>
      <p:pic>
        <p:nvPicPr>
          <p:cNvPr id="50" name="Graphic 49" descr="Thumbs up sign">
            <a:extLst>
              <a:ext uri="{FF2B5EF4-FFF2-40B4-BE49-F238E27FC236}">
                <a16:creationId xmlns:a16="http://schemas.microsoft.com/office/drawing/2014/main" id="{AA5BDBB8-57F9-4938-9814-34E6B587E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48361" y="4701670"/>
            <a:ext cx="453775" cy="453775"/>
          </a:xfrm>
          <a:prstGeom prst="rect">
            <a:avLst/>
          </a:prstGeom>
        </p:spPr>
      </p:pic>
      <p:pic>
        <p:nvPicPr>
          <p:cNvPr id="61" name="Graphic 60" descr="Thumbs up sign">
            <a:extLst>
              <a:ext uri="{FF2B5EF4-FFF2-40B4-BE49-F238E27FC236}">
                <a16:creationId xmlns:a16="http://schemas.microsoft.com/office/drawing/2014/main" id="{6FCB5956-7D39-45B1-8767-856D5A1D54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9742" y="3696477"/>
            <a:ext cx="453775" cy="453775"/>
          </a:xfrm>
          <a:prstGeom prst="rect">
            <a:avLst/>
          </a:prstGeom>
        </p:spPr>
      </p:pic>
      <p:pic>
        <p:nvPicPr>
          <p:cNvPr id="62" name="Graphic 61" descr="Thumbs up sign">
            <a:extLst>
              <a:ext uri="{FF2B5EF4-FFF2-40B4-BE49-F238E27FC236}">
                <a16:creationId xmlns:a16="http://schemas.microsoft.com/office/drawing/2014/main" id="{BB95D1A0-9DCF-4B4C-AD09-672CF69D12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88599" y="3696476"/>
            <a:ext cx="453775" cy="453775"/>
          </a:xfrm>
          <a:prstGeom prst="rect">
            <a:avLst/>
          </a:prstGeom>
        </p:spPr>
      </p:pic>
      <p:pic>
        <p:nvPicPr>
          <p:cNvPr id="63" name="Graphic 62" descr="Thumbs up sign">
            <a:extLst>
              <a:ext uri="{FF2B5EF4-FFF2-40B4-BE49-F238E27FC236}">
                <a16:creationId xmlns:a16="http://schemas.microsoft.com/office/drawing/2014/main" id="{42F4ED9E-DA35-4AD9-8340-AA1ACFE96F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6392" y="5230782"/>
            <a:ext cx="453775" cy="453775"/>
          </a:xfrm>
          <a:prstGeom prst="rect">
            <a:avLst/>
          </a:prstGeom>
        </p:spPr>
      </p:pic>
      <p:pic>
        <p:nvPicPr>
          <p:cNvPr id="64" name="Graphic 63" descr="Thumbs up sign">
            <a:extLst>
              <a:ext uri="{FF2B5EF4-FFF2-40B4-BE49-F238E27FC236}">
                <a16:creationId xmlns:a16="http://schemas.microsoft.com/office/drawing/2014/main" id="{7841F85B-5DA5-4352-96FB-300C1879D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75249" y="5230781"/>
            <a:ext cx="453775" cy="453775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70C93FEF-9981-4DD6-9BEC-9F09251E412C}"/>
              </a:ext>
            </a:extLst>
          </p:cNvPr>
          <p:cNvGrpSpPr/>
          <p:nvPr/>
        </p:nvGrpSpPr>
        <p:grpSpPr>
          <a:xfrm>
            <a:off x="853753" y="6094381"/>
            <a:ext cx="893158" cy="302630"/>
            <a:chOff x="1256918" y="6382375"/>
            <a:chExt cx="1347271" cy="464049"/>
          </a:xfrm>
        </p:grpSpPr>
        <p:pic>
          <p:nvPicPr>
            <p:cNvPr id="65" name="Graphic 64" descr="Thumbs up sign">
              <a:extLst>
                <a:ext uri="{FF2B5EF4-FFF2-40B4-BE49-F238E27FC236}">
                  <a16:creationId xmlns:a16="http://schemas.microsoft.com/office/drawing/2014/main" id="{F2393BB2-40AF-414E-8E75-8C9975B37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56918" y="6382376"/>
              <a:ext cx="453775" cy="453775"/>
            </a:xfrm>
            <a:prstGeom prst="rect">
              <a:avLst/>
            </a:prstGeom>
          </p:spPr>
        </p:pic>
        <p:pic>
          <p:nvPicPr>
            <p:cNvPr id="66" name="Graphic 65" descr="Thumbs up sign">
              <a:extLst>
                <a:ext uri="{FF2B5EF4-FFF2-40B4-BE49-F238E27FC236}">
                  <a16:creationId xmlns:a16="http://schemas.microsoft.com/office/drawing/2014/main" id="{76E966AC-FFF3-4AD6-9AA0-B32D7F83A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05775" y="6382375"/>
              <a:ext cx="453775" cy="453775"/>
            </a:xfrm>
            <a:prstGeom prst="rect">
              <a:avLst/>
            </a:prstGeom>
          </p:spPr>
        </p:pic>
        <p:pic>
          <p:nvPicPr>
            <p:cNvPr id="67" name="Graphic 66" descr="Thumbs up sign">
              <a:extLst>
                <a:ext uri="{FF2B5EF4-FFF2-40B4-BE49-F238E27FC236}">
                  <a16:creationId xmlns:a16="http://schemas.microsoft.com/office/drawing/2014/main" id="{5A6415E7-C155-4D12-885B-C4BF94D5D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0414" y="6392649"/>
              <a:ext cx="453775" cy="453775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DC8F1B2-72A0-4A71-9491-B80685706C4A}"/>
              </a:ext>
            </a:extLst>
          </p:cNvPr>
          <p:cNvGrpSpPr/>
          <p:nvPr/>
        </p:nvGrpSpPr>
        <p:grpSpPr>
          <a:xfrm>
            <a:off x="2760323" y="6107500"/>
            <a:ext cx="650055" cy="295930"/>
            <a:chOff x="5338419" y="2615948"/>
            <a:chExt cx="902632" cy="453776"/>
          </a:xfrm>
        </p:grpSpPr>
        <p:pic>
          <p:nvPicPr>
            <p:cNvPr id="71" name="Graphic 70" descr="Thumbs up sign">
              <a:extLst>
                <a:ext uri="{FF2B5EF4-FFF2-40B4-BE49-F238E27FC236}">
                  <a16:creationId xmlns:a16="http://schemas.microsoft.com/office/drawing/2014/main" id="{DB5D5E30-43AD-4E3A-9AE1-3DD691382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8419" y="2615949"/>
              <a:ext cx="453775" cy="453775"/>
            </a:xfrm>
            <a:prstGeom prst="rect">
              <a:avLst/>
            </a:prstGeom>
          </p:spPr>
        </p:pic>
        <p:pic>
          <p:nvPicPr>
            <p:cNvPr id="72" name="Graphic 71" descr="Thumbs up sign">
              <a:extLst>
                <a:ext uri="{FF2B5EF4-FFF2-40B4-BE49-F238E27FC236}">
                  <a16:creationId xmlns:a16="http://schemas.microsoft.com/office/drawing/2014/main" id="{089FD05F-217B-40CB-ADC0-A4598B64D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87276" y="2615948"/>
              <a:ext cx="453775" cy="453775"/>
            </a:xfrm>
            <a:prstGeom prst="rect">
              <a:avLst/>
            </a:prstGeom>
          </p:spPr>
        </p:pic>
      </p:grpSp>
      <p:pic>
        <p:nvPicPr>
          <p:cNvPr id="73" name="Graphic 72" descr="Thumbs up sign">
            <a:extLst>
              <a:ext uri="{FF2B5EF4-FFF2-40B4-BE49-F238E27FC236}">
                <a16:creationId xmlns:a16="http://schemas.microsoft.com/office/drawing/2014/main" id="{1D4A2DBF-6050-4960-9A3D-45DB6C5F77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19763" y="6085077"/>
            <a:ext cx="301795" cy="301795"/>
          </a:xfrm>
          <a:prstGeom prst="rect">
            <a:avLst/>
          </a:prstGeom>
        </p:spPr>
      </p:pic>
      <p:pic>
        <p:nvPicPr>
          <p:cNvPr id="94" name="Graphic 93" descr="Thumbs up sign">
            <a:extLst>
              <a:ext uri="{FF2B5EF4-FFF2-40B4-BE49-F238E27FC236}">
                <a16:creationId xmlns:a16="http://schemas.microsoft.com/office/drawing/2014/main" id="{11F38F26-18FF-4F5D-99D0-801CE1BA38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4159" y="6462323"/>
            <a:ext cx="300826" cy="300826"/>
          </a:xfrm>
          <a:prstGeom prst="rect">
            <a:avLst/>
          </a:prstGeom>
        </p:spPr>
      </p:pic>
      <p:pic>
        <p:nvPicPr>
          <p:cNvPr id="95" name="Graphic 94" descr="Thumbs up sign">
            <a:extLst>
              <a:ext uri="{FF2B5EF4-FFF2-40B4-BE49-F238E27FC236}">
                <a16:creationId xmlns:a16="http://schemas.microsoft.com/office/drawing/2014/main" id="{B0DA2302-A8B9-4EB9-8E25-30B6F7F495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2922728" y="6422344"/>
            <a:ext cx="300826" cy="300826"/>
          </a:xfrm>
          <a:prstGeom prst="rect">
            <a:avLst/>
          </a:prstGeom>
        </p:spPr>
      </p:pic>
      <p:sp>
        <p:nvSpPr>
          <p:cNvPr id="96" name="Subtitle 2">
            <a:extLst>
              <a:ext uri="{FF2B5EF4-FFF2-40B4-BE49-F238E27FC236}">
                <a16:creationId xmlns:a16="http://schemas.microsoft.com/office/drawing/2014/main" id="{0EBB20A6-307F-4C92-9D5D-0FA7D93E8565}"/>
              </a:ext>
            </a:extLst>
          </p:cNvPr>
          <p:cNvSpPr txBox="1">
            <a:spLocks/>
          </p:cNvSpPr>
          <p:nvPr/>
        </p:nvSpPr>
        <p:spPr>
          <a:xfrm>
            <a:off x="1220990" y="6450112"/>
            <a:ext cx="7956643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11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„patenkinamai“,            – „nepatenkinamai“</a:t>
            </a:r>
          </a:p>
        </p:txBody>
      </p:sp>
      <p:pic>
        <p:nvPicPr>
          <p:cNvPr id="97" name="Graphic 96" descr="Thumbs up sign">
            <a:extLst>
              <a:ext uri="{FF2B5EF4-FFF2-40B4-BE49-F238E27FC236}">
                <a16:creationId xmlns:a16="http://schemas.microsoft.com/office/drawing/2014/main" id="{C95F80AC-0A4C-4436-B93C-68BD952419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333" y="6422344"/>
            <a:ext cx="300826" cy="30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49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F178BA-397C-4E4A-85AC-7FF3495CCDC8}"/>
              </a:ext>
            </a:extLst>
          </p:cNvPr>
          <p:cNvSpPr/>
          <p:nvPr/>
        </p:nvSpPr>
        <p:spPr>
          <a:xfrm>
            <a:off x="6285012" y="4630160"/>
            <a:ext cx="5038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i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Visumoje ŠMPF vertinu kaip pažangią ir kūrybišką instituciją dėl lankstaus inovatyvaus požiūrio į projektus, nebijančią iššūkių, o ten dirbantys žmonės (kiek teko susidurti) tikrai malonūs, paslaugūs, supratingi, gerai išmano savo darbą.</a:t>
            </a:r>
          </a:p>
          <a:p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Respondentas </a:t>
            </a:r>
            <a:endParaRPr lang="lt-LT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BD5D06E-E1A1-486B-9A8C-64717861F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507713"/>
              </p:ext>
            </p:extLst>
          </p:nvPr>
        </p:nvGraphicFramePr>
        <p:xfrm>
          <a:off x="435939" y="323364"/>
          <a:ext cx="754797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ubtitle 2">
            <a:extLst>
              <a:ext uri="{FF2B5EF4-FFF2-40B4-BE49-F238E27FC236}">
                <a16:creationId xmlns:a16="http://schemas.microsoft.com/office/drawing/2014/main" id="{56CC4948-17D7-41A1-9235-CECA05BA359F}"/>
              </a:ext>
            </a:extLst>
          </p:cNvPr>
          <p:cNvSpPr txBox="1">
            <a:spLocks/>
          </p:cNvSpPr>
          <p:nvPr/>
        </p:nvSpPr>
        <p:spPr>
          <a:xfrm>
            <a:off x="570409" y="1312012"/>
            <a:ext cx="10365320" cy="24995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85</a:t>
            </a:r>
            <a:r>
              <a:rPr lang="lt-LT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</a:p>
          <a:p>
            <a:pPr marL="179388" algn="l">
              <a:lnSpc>
                <a:spcPct val="100000"/>
              </a:lnSpc>
            </a:pP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respondentų ŠMPF darbuotojų pagalbą telefonu ar el. paštu vertina </a:t>
            </a:r>
            <a:r>
              <a:rPr lang="lt-LT" sz="3200" b="1" u="sng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puikiai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(t. y. aukščiausiai).</a:t>
            </a:r>
            <a:endParaRPr lang="lt-LT" sz="32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01AB8E-1284-4E72-8841-DD4BE6B832A2}"/>
              </a:ext>
            </a:extLst>
          </p:cNvPr>
          <p:cNvCxnSpPr/>
          <p:nvPr/>
        </p:nvCxnSpPr>
        <p:spPr>
          <a:xfrm>
            <a:off x="808076" y="3791436"/>
            <a:ext cx="10664456" cy="40294"/>
          </a:xfrm>
          <a:prstGeom prst="line">
            <a:avLst/>
          </a:prstGeom>
          <a:ln w="28575">
            <a:solidFill>
              <a:srgbClr val="282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28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A9CA071-0F4C-4F01-8A4D-1770E2D646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639699"/>
              </p:ext>
            </p:extLst>
          </p:nvPr>
        </p:nvGraphicFramePr>
        <p:xfrm>
          <a:off x="1235676" y="2057398"/>
          <a:ext cx="7611762" cy="4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4F904779-E558-42A8-9EC2-B72F59F83EB6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„Jei kreipėtės į ŠMPF darbuotojus pagalbos (telefonu ar el. paštu), kaip vertinate bendravimą su jais?“</a:t>
            </a: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FD1255-18D8-47DA-9EAD-D8286F4C3794}"/>
              </a:ext>
            </a:extLst>
          </p:cNvPr>
          <p:cNvSpPr txBox="1">
            <a:spLocks/>
          </p:cNvSpPr>
          <p:nvPr/>
        </p:nvSpPr>
        <p:spPr>
          <a:xfrm>
            <a:off x="9335590" y="2247531"/>
            <a:ext cx="2856410" cy="1947951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Diagramoje veiklos surūšiuotos pagal atsakymų vidurkį nuo didžiausio iki mažiausio.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Visgi skirtumai tarp veiklų nėra itin reikšmingi dėl sąlyginai mažo kai kurių veiklų respondentų skaičiaus.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0DA225-7C7F-4554-A439-BE5BEB9499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938" y="5634447"/>
            <a:ext cx="2128785" cy="4007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E55377-CBFA-489B-91EB-8A6C238104D1}"/>
              </a:ext>
            </a:extLst>
          </p:cNvPr>
          <p:cNvSpPr/>
          <p:nvPr/>
        </p:nvSpPr>
        <p:spPr>
          <a:xfrm>
            <a:off x="1325031" y="5940492"/>
            <a:ext cx="26284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(niekas nepasirinko)</a:t>
            </a:r>
          </a:p>
        </p:txBody>
      </p:sp>
    </p:spTree>
    <p:extLst>
      <p:ext uri="{BB962C8B-B14F-4D97-AF65-F5344CB8AC3E}">
        <p14:creationId xmlns:p14="http://schemas.microsoft.com/office/powerpoint/2010/main" val="3535334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B96F26-4C48-4566-8CF9-FB7B9122E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690659"/>
              </p:ext>
            </p:extLst>
          </p:nvPr>
        </p:nvGraphicFramePr>
        <p:xfrm>
          <a:off x="1288473" y="2064326"/>
          <a:ext cx="7107382" cy="403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C6549529-0231-46EC-AA83-9C5E785930F0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0470707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Kas p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araiškos rengimo metu tiesiogiai kreipėsi į ŠMPF darbuotojus pagalbos?</a:t>
            </a: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5B6CB35-DC26-48A2-AD0C-F05FD00704C5}"/>
              </a:ext>
            </a:extLst>
          </p:cNvPr>
          <p:cNvSpPr txBox="1">
            <a:spLocks/>
          </p:cNvSpPr>
          <p:nvPr/>
        </p:nvSpPr>
        <p:spPr>
          <a:xfrm>
            <a:off x="9335590" y="2249644"/>
            <a:ext cx="2856410" cy="3036459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su 2019 m., labiausiai išaugo tiesiogiai besikreipiančių KA103, KA107, KA104 respondentų dalis, o sumažėjo KA102. 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su 2019 m., tiesiogiai besikreipiančių apklaustų paraiškų teikėjų dalis išaugo nuo 67% iki 75%. Gali būti, kad tokius rezultatus lėmė klausimo keitimas (anksčiau buvo atskiras, šiemet – integruotas).  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endParaRPr lang="lt-LT" sz="14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endParaRPr lang="lt-LT" sz="1600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A5994-5FCC-4F3A-AAC0-1078F0AB2CD2}"/>
              </a:ext>
            </a:extLst>
          </p:cNvPr>
          <p:cNvSpPr/>
          <p:nvPr/>
        </p:nvSpPr>
        <p:spPr>
          <a:xfrm>
            <a:off x="1084538" y="1788213"/>
            <a:ext cx="723155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tabLst>
                <a:tab pos="2455863" algn="l"/>
                <a:tab pos="2516188" algn="l"/>
              </a:tabLst>
            </a:pPr>
            <a:r>
              <a:rPr lang="lt-LT" sz="1400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Procentai rodo, kokia dalis respondentų kreipėsi į ŠMPF.</a:t>
            </a:r>
          </a:p>
        </p:txBody>
      </p:sp>
    </p:spTree>
    <p:extLst>
      <p:ext uri="{BB962C8B-B14F-4D97-AF65-F5344CB8AC3E}">
        <p14:creationId xmlns:p14="http://schemas.microsoft.com/office/powerpoint/2010/main" val="4195524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6549529-0231-46EC-AA83-9C5E785930F0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riemonių naudotojų skaičius pagal veiklas</a:t>
            </a: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5B6CB35-DC26-48A2-AD0C-F05FD00704C5}"/>
              </a:ext>
            </a:extLst>
          </p:cNvPr>
          <p:cNvSpPr txBox="1">
            <a:spLocks/>
          </p:cNvSpPr>
          <p:nvPr/>
        </p:nvSpPr>
        <p:spPr>
          <a:xfrm>
            <a:off x="9335590" y="2249645"/>
            <a:ext cx="2856410" cy="2148184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endParaRPr lang="lt-LT" sz="14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Diagrama vaizduoja absoliutinius skaičius.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Matyti, kad absoliutiniais skaičiais pagrindiniai visų pagalbinių priemonių naudotojai yra KA101 paraiškas teikę respondentai.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Bendrai daugiausiai naudotojų sulaukia interneto svetainė ir pagalbiniai dokumentai.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endParaRPr lang="lt-LT" sz="1600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A40A4B4-275A-45B0-890F-F0045C862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127" y="1777293"/>
            <a:ext cx="6976423" cy="478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0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EC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0080"/>
            <a:ext cx="10101943" cy="2270633"/>
          </a:xfrm>
          <a:solidFill>
            <a:srgbClr val="F5EC4D"/>
          </a:solidFill>
        </p:spPr>
        <p:txBody>
          <a:bodyPr anchor="ctr" anchorCtr="0">
            <a:normAutofit/>
          </a:bodyPr>
          <a:lstStyle/>
          <a:p>
            <a:pPr marL="179388" algn="l"/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APKLAUSOS</a:t>
            </a:r>
            <a:b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TIKSLAS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4A1672-D0B0-44D0-94F3-37A99462DD5F}"/>
              </a:ext>
            </a:extLst>
          </p:cNvPr>
          <p:cNvSpPr/>
          <p:nvPr/>
        </p:nvSpPr>
        <p:spPr>
          <a:xfrm>
            <a:off x="1307202" y="3253502"/>
            <a:ext cx="79908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ŠMPF reguliariai atlieka </a:t>
            </a:r>
            <a:r>
              <a:rPr lang="lt-LT" sz="16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„Erasmus+” </a:t>
            </a:r>
            <a:r>
              <a:rPr lang="en-US" sz="16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paraiškų teikėjų apklausą.                  </a:t>
            </a:r>
          </a:p>
          <a:p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 tikslas – geriau suprasti paraiškų teikėjų poreikius ir patirtį paraiškų teikimo metu. Patirtis apima ne tik pasitenkinimo lygį, bet ir visų </a:t>
            </a:r>
            <a:r>
              <a:rPr lang="lt-LT" sz="1600" b="1" dirty="0" err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interakcijų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tarp paraiškų teikėjo bei ŠMPF kokybę, pvz., interneto svetainės patogumą, paraiškos formos aiškumą, konsultacijų veiksmingumą.</a:t>
            </a:r>
          </a:p>
          <a:p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Apklausos rezultatai naudojami tobulinant </a:t>
            </a:r>
            <a:r>
              <a:rPr lang="lt-LT" sz="16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„Erasmus+”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paraiškų procesą.</a:t>
            </a:r>
          </a:p>
          <a:p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825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6549529-0231-46EC-AA83-9C5E785930F0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riemonių panaudojimas pagal jų tipą</a:t>
            </a: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5B6CB35-DC26-48A2-AD0C-F05FD00704C5}"/>
              </a:ext>
            </a:extLst>
          </p:cNvPr>
          <p:cNvSpPr txBox="1">
            <a:spLocks/>
          </p:cNvSpPr>
          <p:nvPr/>
        </p:nvSpPr>
        <p:spPr>
          <a:xfrm>
            <a:off x="9335590" y="1788213"/>
            <a:ext cx="2856410" cy="4714188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Remiantis apklausa, bendrai visų priemonių panaudojimas šiek tiek sumažėjo, lyginant su 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m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Išimtis – tiesioginės konsultacijos telefonu ar el. paštu. Jų naudojimas tarp respondentų išaugo nuo 67</a:t>
            </a:r>
            <a:r>
              <a:rPr lang="lt-LT" sz="1400" b="1" dirty="0">
                <a:solidFill>
                  <a:srgbClr val="F5E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(2019 m.) iki 75 % (2020 m.).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Analizuojant priemonių 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naudojimą pagal veiklas, matyti, kad apklausoje dalyvavę KA103 ir KA107 paraiškų teikėjai aktyviau naudojo ŠMPF pagalbą, palyginus su 2019 m. O KA103 – ir palankiau ją vertino nei praeitais metais. 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Tuo tarp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101, KA102, KA116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respondentai priemones naudojo mažiau, tačiau vertino taip pat palankiai.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3C39C57-883C-430A-9658-E9DF70ADE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338364"/>
              </p:ext>
            </p:extLst>
          </p:nvPr>
        </p:nvGraphicFramePr>
        <p:xfrm>
          <a:off x="-345989" y="2045043"/>
          <a:ext cx="9150239" cy="386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72A0511-DDFE-441F-BC06-BF21804E9C58}"/>
              </a:ext>
            </a:extLst>
          </p:cNvPr>
          <p:cNvSpPr/>
          <p:nvPr/>
        </p:nvSpPr>
        <p:spPr>
          <a:xfrm>
            <a:off x="1084538" y="1788213"/>
            <a:ext cx="723155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tabLst>
                <a:tab pos="2455863" algn="l"/>
                <a:tab pos="2516188" algn="l"/>
              </a:tabLst>
            </a:pPr>
            <a:r>
              <a:rPr lang="lt-LT" sz="1400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Procentai rodo, kokia dalis respondentų naudojosi priemone.</a:t>
            </a:r>
          </a:p>
        </p:txBody>
      </p:sp>
    </p:spTree>
    <p:extLst>
      <p:ext uri="{BB962C8B-B14F-4D97-AF65-F5344CB8AC3E}">
        <p14:creationId xmlns:p14="http://schemas.microsoft.com/office/powerpoint/2010/main" val="662266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0080"/>
            <a:ext cx="10101943" cy="2788920"/>
          </a:xfrm>
          <a:solidFill>
            <a:srgbClr val="58D3E1"/>
          </a:solidFill>
        </p:spPr>
        <p:txBody>
          <a:bodyPr anchor="ctr" anchorCtr="0">
            <a:normAutofit/>
          </a:bodyPr>
          <a:lstStyle/>
          <a:p>
            <a:pPr marL="179388" algn="l"/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KOKS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JA</a:t>
            </a: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USMAS?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5602" y="2386172"/>
            <a:ext cx="4032067" cy="1284128"/>
          </a:xfrm>
          <a:solidFill>
            <a:srgbClr val="F5EC4D"/>
          </a:solidFill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Šis klausimas padeda visapusiškai įvertinti pasitenkinimo lygį.</a:t>
            </a: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1955AB81-A19F-4020-BA9E-9BEE3FEC2295}"/>
              </a:ext>
            </a:extLst>
          </p:cNvPr>
          <p:cNvSpPr txBox="1">
            <a:spLocks/>
          </p:cNvSpPr>
          <p:nvPr/>
        </p:nvSpPr>
        <p:spPr>
          <a:xfrm>
            <a:off x="882433" y="3866512"/>
            <a:ext cx="7176924" cy="295193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6000" b="1" dirty="0">
                <a:solidFill>
                  <a:srgbClr val="F5EC4D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Palengvėjimas</a:t>
            </a:r>
          </a:p>
          <a:p>
            <a:pPr marL="179388" algn="l">
              <a:lnSpc>
                <a:spcPct val="100000"/>
              </a:lnSpc>
            </a:pPr>
            <a:endParaRPr lang="lt-LT" dirty="0"/>
          </a:p>
          <a:p>
            <a:pPr marL="179388" algn="l">
              <a:lnSpc>
                <a:spcPct val="100000"/>
              </a:lnSpc>
            </a:pPr>
            <a:r>
              <a:rPr lang="lt-LT" sz="1600" b="1" i="1" dirty="0">
                <a:solidFill>
                  <a:srgbClr val="58D3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[...] Nes paraišką rašyti nėra lengva ir tomis dienomis jaučiama įtampa ir didelė atsakomybė, nes visa [organizacija] tikisi, kad projektas bus finansuotas.</a:t>
            </a:r>
            <a:endParaRPr lang="en-US" sz="1600" b="1" i="1" dirty="0">
              <a:solidFill>
                <a:srgbClr val="58D3E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r">
              <a:lnSpc>
                <a:spcPct val="100000"/>
              </a:lnSpc>
            </a:pPr>
            <a:r>
              <a:rPr lang="en-US" sz="1600" b="1" dirty="0" err="1">
                <a:solidFill>
                  <a:srgbClr val="58D3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Respondentas</a:t>
            </a:r>
            <a:r>
              <a:rPr lang="lt-LT" sz="1600" b="1" dirty="0">
                <a:solidFill>
                  <a:srgbClr val="58D3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lt-LT" sz="1600" b="1" i="1" dirty="0">
              <a:solidFill>
                <a:srgbClr val="58D3E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spcBef>
                <a:spcPts val="0"/>
              </a:spcBef>
            </a:pPr>
            <a:endParaRPr lang="lt-LT" sz="17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280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A6B5D09E-9CAB-46A8-B381-32195605C88D}"/>
              </a:ext>
            </a:extLst>
          </p:cNvPr>
          <p:cNvSpPr txBox="1">
            <a:spLocks/>
          </p:cNvSpPr>
          <p:nvPr/>
        </p:nvSpPr>
        <p:spPr>
          <a:xfrm>
            <a:off x="596222" y="763619"/>
            <a:ext cx="11354773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Kokie žodžiai geriausiai apibūdina Jūsų jausmus iškart po paraiškos pateikimo?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”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/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D820E1A-46B6-443C-B7A2-AE9AA145797C}"/>
              </a:ext>
            </a:extLst>
          </p:cNvPr>
          <p:cNvSpPr txBox="1">
            <a:spLocks/>
          </p:cNvSpPr>
          <p:nvPr/>
        </p:nvSpPr>
        <p:spPr>
          <a:xfrm>
            <a:off x="9335590" y="2062799"/>
            <a:ext cx="2856410" cy="2809647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Remiantis apklausa, paraiškų procesas daugumai respondentų yra teigiama patirtis.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Neigiami jausmai – kaip netikrumas ir įtampa – būdingi mažumai. Dalis jų – dėl el. sistemos trikdžių.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apklausos rezultatus su 2019 m., matyti, kad bendrai teigiamos patirtys sustiprėjo, o neigiamos – susilpnėjo.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endParaRPr lang="lt-LT" sz="1600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FB4204-A4F5-4A6F-9CFA-AC8D111E7621}"/>
              </a:ext>
            </a:extLst>
          </p:cNvPr>
          <p:cNvSpPr/>
          <p:nvPr/>
        </p:nvSpPr>
        <p:spPr>
          <a:xfrm>
            <a:off x="4218040" y="4032962"/>
            <a:ext cx="46124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b="1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Procentai ir stulpeliai rodo, kokia dalis respondentų pažymėjo žodį (2020 m. rezultatai). </a:t>
            </a:r>
            <a:r>
              <a:rPr lang="lt-LT" sz="14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1400" b="1" i="1" dirty="0">
                <a:solidFill>
                  <a:srgbClr val="F7C1D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rodo 2019 m. rezultatus.</a:t>
            </a:r>
            <a:endParaRPr lang="lt-LT" sz="1400" b="1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A850408-ADBA-4183-AE45-0E464BAC2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957467" y="738256"/>
            <a:ext cx="4012885" cy="62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7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58D3E1"/>
          </a:solidFill>
        </p:spPr>
        <p:txBody>
          <a:bodyPr>
            <a:normAutofit fontScale="90000"/>
          </a:bodyPr>
          <a:lstStyle/>
          <a:p>
            <a:pPr marL="687388" indent="1254125" algn="l">
              <a:tabLst>
                <a:tab pos="10398125" algn="l"/>
                <a:tab pos="10972800" algn="l"/>
              </a:tabLst>
            </a:pP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PLANUOJAMOS</a:t>
            </a: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KITOS</a:t>
            </a: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„ERASMUS+” </a:t>
            </a:r>
            <a:b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APKLAUSOS</a:t>
            </a: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b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0224" y="3946793"/>
            <a:ext cx="5967167" cy="2270633"/>
          </a:xfrm>
          <a:noFill/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>
              <a:buClr>
                <a:srgbClr val="F5EC4D"/>
              </a:buClr>
              <a:buSzPct val="300000"/>
            </a:pPr>
            <a:r>
              <a:rPr lang="lt-LT" sz="1600" b="1" dirty="0">
                <a:solidFill>
                  <a:srgbClr val="F5E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KA2 paraiškų teikėjų (2020 m. balandis–gegužė)</a:t>
            </a:r>
          </a:p>
          <a:p>
            <a:pPr marL="179388" algn="l">
              <a:buClr>
                <a:srgbClr val="F5EC4D"/>
              </a:buClr>
              <a:buSzPct val="300000"/>
            </a:pPr>
            <a:r>
              <a:rPr lang="lt-LT" sz="1600" b="1" dirty="0">
                <a:solidFill>
                  <a:srgbClr val="F5E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TBV dalyvių (2020 m. balandis–gegužė)</a:t>
            </a:r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>
              <a:buClr>
                <a:srgbClr val="F5EC4D"/>
              </a:buClr>
              <a:buSzPct val="300000"/>
            </a:pPr>
            <a:r>
              <a:rPr lang="lt-LT" sz="1600" b="1" dirty="0">
                <a:solidFill>
                  <a:srgbClr val="F5E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 paraiškų vertintojų (2020 m. birželis–liepa)</a:t>
            </a:r>
          </a:p>
          <a:p>
            <a:pPr marL="179388" algn="l">
              <a:buClr>
                <a:srgbClr val="F5EC4D"/>
              </a:buClr>
              <a:buSzPct val="300000"/>
            </a:pPr>
            <a:r>
              <a:rPr lang="lt-LT" sz="1600" b="1" dirty="0">
                <a:solidFill>
                  <a:srgbClr val="F5EC4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KA2 paraiškų vertintojų (2020 m. liepa–rugpjūtis)</a:t>
            </a:r>
          </a:p>
        </p:txBody>
      </p:sp>
    </p:spTree>
    <p:extLst>
      <p:ext uri="{BB962C8B-B14F-4D97-AF65-F5344CB8AC3E}">
        <p14:creationId xmlns:p14="http://schemas.microsoft.com/office/powerpoint/2010/main" val="63770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111E7BA-459B-4DE8-AC6C-5367EB0EE5C5}"/>
              </a:ext>
            </a:extLst>
          </p:cNvPr>
          <p:cNvSpPr txBox="1">
            <a:spLocks/>
          </p:cNvSpPr>
          <p:nvPr/>
        </p:nvSpPr>
        <p:spPr>
          <a:xfrm>
            <a:off x="1655139" y="664670"/>
            <a:ext cx="9369912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Sutrumpinimų paaiškinimas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DD0EB68-2CAE-4403-845C-082798175229}"/>
              </a:ext>
            </a:extLst>
          </p:cNvPr>
          <p:cNvSpPr txBox="1">
            <a:spLocks/>
          </p:cNvSpPr>
          <p:nvPr/>
        </p:nvSpPr>
        <p:spPr>
          <a:xfrm>
            <a:off x="9335590" y="2453640"/>
            <a:ext cx="2856410" cy="1705637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Visas šias veiklas, arba projektų grupes, administruoja ŠMPF.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 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priskiriamos </a:t>
            </a:r>
            <a:r>
              <a:rPr lang="lt-LT" sz="14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„Erasmus+”</a:t>
            </a:r>
            <a:r>
              <a:rPr lang="en-US" sz="14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mobilumo mokymosi tikslais</a:t>
            </a:r>
            <a:r>
              <a:rPr lang="en-US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veiksmui.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EED56F-FB96-4720-BBD9-E4600F666647}"/>
              </a:ext>
            </a:extLst>
          </p:cNvPr>
          <p:cNvSpPr/>
          <p:nvPr/>
        </p:nvSpPr>
        <p:spPr>
          <a:xfrm>
            <a:off x="1900844" y="1712045"/>
            <a:ext cx="6246421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KA101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bendrojo ugdymo darbuotojų mobilumo veikla</a:t>
            </a:r>
          </a:p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KA102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profesinio mokymo įstaigų moksleivių ir darbuotojų mobilumo veikla</a:t>
            </a:r>
          </a:p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KA103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aukštojo mokslo studentų ir darbuotojų mobilumo veikla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Programos šalyse </a:t>
            </a:r>
            <a:endParaRPr lang="en-US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KA104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suaugusiųjų švietimo organizacijų personalo mobilumo veikla</a:t>
            </a:r>
          </a:p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KA107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aukštojo mokslo studentų ir darbuotojų mobilumo veikla tarp Programos šalių ir šalių Partnerių</a:t>
            </a:r>
          </a:p>
          <a:p>
            <a:pPr>
              <a:spcBef>
                <a:spcPts val="600"/>
              </a:spcBef>
              <a:buClr>
                <a:srgbClr val="F5EC4D"/>
              </a:buClr>
              <a:buSzPct val="116000"/>
            </a:pPr>
            <a:r>
              <a:rPr lang="lt-LT" sz="1600" b="1" dirty="0">
                <a:solidFill>
                  <a:srgbClr val="282863"/>
                </a:solidFill>
                <a:highlight>
                  <a:srgbClr val="F5EC4D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KA116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profesinio mokymo įstaigų, turinčių profesinio mokymo mobilumo chartiją, moksleivių ir darbuotojų mobilumo veikla	</a:t>
            </a:r>
            <a:endParaRPr lang="lt-LT" sz="1400" i="1" dirty="0">
              <a:solidFill>
                <a:srgbClr val="F7C1D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6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22CDDB-E489-406F-87F0-718DFACE13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684257"/>
              </p:ext>
            </p:extLst>
          </p:nvPr>
        </p:nvGraphicFramePr>
        <p:xfrm>
          <a:off x="1954787" y="2124132"/>
          <a:ext cx="6973878" cy="3939382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65222">
                  <a:extLst>
                    <a:ext uri="{9D8B030D-6E8A-4147-A177-3AD203B41FA5}">
                      <a16:colId xmlns:a16="http://schemas.microsoft.com/office/drawing/2014/main" val="1055569983"/>
                    </a:ext>
                  </a:extLst>
                </a:gridCol>
                <a:gridCol w="1065222">
                  <a:extLst>
                    <a:ext uri="{9D8B030D-6E8A-4147-A177-3AD203B41FA5}">
                      <a16:colId xmlns:a16="http://schemas.microsoft.com/office/drawing/2014/main" val="1254680700"/>
                    </a:ext>
                  </a:extLst>
                </a:gridCol>
                <a:gridCol w="2529904">
                  <a:extLst>
                    <a:ext uri="{9D8B030D-6E8A-4147-A177-3AD203B41FA5}">
                      <a16:colId xmlns:a16="http://schemas.microsoft.com/office/drawing/2014/main" val="2946680768"/>
                    </a:ext>
                  </a:extLst>
                </a:gridCol>
                <a:gridCol w="2313530">
                  <a:extLst>
                    <a:ext uri="{9D8B030D-6E8A-4147-A177-3AD203B41FA5}">
                      <a16:colId xmlns:a16="http://schemas.microsoft.com/office/drawing/2014/main" val="2161859446"/>
                    </a:ext>
                  </a:extLst>
                </a:gridCol>
              </a:tblGrid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Veikla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Atsakė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Atsakiusių dalis 2020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Atsakiusių dalis 2019</a:t>
                      </a:r>
                      <a:endParaRPr lang="lt-LT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50245"/>
                  </a:ext>
                </a:extLst>
              </a:tr>
              <a:tr h="5128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KA101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656126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KA102</a:t>
                      </a:r>
                      <a:endParaRPr lang="en-US" sz="1600" b="1" i="0" u="none" strike="noStrike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64015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KA103</a:t>
                      </a:r>
                      <a:endParaRPr lang="en-US" sz="1600" b="1" i="0" u="none" strike="noStrike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86297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KA104</a:t>
                      </a:r>
                      <a:endParaRPr lang="en-US" sz="1600" b="1" i="0" u="none" strike="noStrike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424686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KA107</a:t>
                      </a:r>
                      <a:endParaRPr lang="en-US" sz="1600" b="1" i="0" u="none" strike="noStrike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094616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KA116</a:t>
                      </a:r>
                      <a:endParaRPr lang="en-US" sz="1600" b="1" i="0" u="none" strike="noStrike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  <a:r>
                        <a:rPr lang="lt-LT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28286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88109"/>
                  </a:ext>
                </a:extLst>
              </a:tr>
              <a:tr h="489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Iš viso</a:t>
                      </a: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</a:t>
                      </a:r>
                      <a:r>
                        <a:rPr lang="lt-LT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CDF2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r>
                        <a:rPr lang="lt-LT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28286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58D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50795"/>
                  </a:ext>
                </a:extLst>
              </a:tr>
            </a:tbl>
          </a:graphicData>
        </a:graphic>
      </p:graphicFrame>
      <p:sp>
        <p:nvSpPr>
          <p:cNvPr id="7" name="Subtitle 2">
            <a:extLst>
              <a:ext uri="{FF2B5EF4-FFF2-40B4-BE49-F238E27FC236}">
                <a16:creationId xmlns:a16="http://schemas.microsoft.com/office/drawing/2014/main" id="{FDD0EB68-2CAE-4403-845C-082798175229}"/>
              </a:ext>
            </a:extLst>
          </p:cNvPr>
          <p:cNvSpPr txBox="1">
            <a:spLocks/>
          </p:cNvSpPr>
          <p:nvPr/>
        </p:nvSpPr>
        <p:spPr>
          <a:xfrm>
            <a:off x="9335589" y="2664824"/>
            <a:ext cx="2856410" cy="1705637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m. </a:t>
            </a:r>
            <a:r>
              <a:rPr lang="en-US" sz="1400" b="1" dirty="0" err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atsakiusi</a:t>
            </a: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ų paraiškų teikėjų dalis reikšmingai nesiskiria nuo 2019 m. 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KA101 – išimtis, šios veiklos paraiškų teikėjų dalyvavimas apklausoje išaugo 13 %.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3CDE46B-08B6-4428-80BE-6007EC3E0D01}"/>
              </a:ext>
            </a:extLst>
          </p:cNvPr>
          <p:cNvSpPr txBox="1">
            <a:spLocks/>
          </p:cNvSpPr>
          <p:nvPr/>
        </p:nvSpPr>
        <p:spPr>
          <a:xfrm>
            <a:off x="1655139" y="827314"/>
            <a:ext cx="9317661" cy="15327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 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Respondentų skaičius                                </a:t>
            </a:r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Atsakiusių paraiškų teikėjų dalis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42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C63BE8C-BF66-4048-9CDB-B1CC20997F50}"/>
              </a:ext>
            </a:extLst>
          </p:cNvPr>
          <p:cNvSpPr/>
          <p:nvPr/>
        </p:nvSpPr>
        <p:spPr>
          <a:xfrm>
            <a:off x="6341217" y="4513139"/>
            <a:ext cx="50387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i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Smagu, kad stengiatės, vykdote apklausas […] ieškote būdų padaryti geriau, jaučiasi profesionalumas, o tai įkvepia ir yra ko pasimokyti. Taip ir toliau!</a:t>
            </a:r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lt-LT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Respondentas </a:t>
            </a:r>
            <a:endParaRPr lang="lt-LT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0C0C332-0695-4A87-89DA-F5BEF2A118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505909"/>
              </p:ext>
            </p:extLst>
          </p:nvPr>
        </p:nvGraphicFramePr>
        <p:xfrm>
          <a:off x="901609" y="219075"/>
          <a:ext cx="6975566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ubtitle 2">
            <a:extLst>
              <a:ext uri="{FF2B5EF4-FFF2-40B4-BE49-F238E27FC236}">
                <a16:creationId xmlns:a16="http://schemas.microsoft.com/office/drawing/2014/main" id="{35FFFEC7-9818-411A-AFEC-D73930B65AFE}"/>
              </a:ext>
            </a:extLst>
          </p:cNvPr>
          <p:cNvSpPr txBox="1">
            <a:spLocks/>
          </p:cNvSpPr>
          <p:nvPr/>
        </p:nvSpPr>
        <p:spPr>
          <a:xfrm>
            <a:off x="968284" y="1343232"/>
            <a:ext cx="7442291" cy="228596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67</a:t>
            </a:r>
            <a:r>
              <a:rPr lang="lt-LT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%</a:t>
            </a:r>
          </a:p>
          <a:p>
            <a:pPr marL="179388" algn="l"/>
            <a:r>
              <a:rPr lang="en-US" sz="32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„Erasmus+” </a:t>
            </a:r>
            <a:r>
              <a:rPr lang="lt-LT" sz="3200" b="1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KA1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paraiškų teikėjų dalyvavo apklausoje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3D7690-463E-498E-9CD1-91A2E3C70D9F}"/>
              </a:ext>
            </a:extLst>
          </p:cNvPr>
          <p:cNvCxnSpPr/>
          <p:nvPr/>
        </p:nvCxnSpPr>
        <p:spPr>
          <a:xfrm>
            <a:off x="808076" y="3791436"/>
            <a:ext cx="10664456" cy="40294"/>
          </a:xfrm>
          <a:prstGeom prst="line">
            <a:avLst/>
          </a:prstGeom>
          <a:ln w="28575">
            <a:solidFill>
              <a:srgbClr val="282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8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111E7BA-459B-4DE8-AC6C-5367EB0EE5C5}"/>
              </a:ext>
            </a:extLst>
          </p:cNvPr>
          <p:cNvSpPr txBox="1">
            <a:spLocks/>
          </p:cNvSpPr>
          <p:nvPr/>
        </p:nvSpPr>
        <p:spPr>
          <a:xfrm>
            <a:off x="1655139" y="664670"/>
            <a:ext cx="8472930" cy="96306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„Kelintą kartą 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ūsų organizacija pateikė KA</a:t>
            </a:r>
            <a:r>
              <a:rPr lang="en-US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1[…]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paraišką?“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DD0EB68-2CAE-4403-845C-082798175229}"/>
              </a:ext>
            </a:extLst>
          </p:cNvPr>
          <p:cNvSpPr txBox="1">
            <a:spLocks/>
          </p:cNvSpPr>
          <p:nvPr/>
        </p:nvSpPr>
        <p:spPr>
          <a:xfrm>
            <a:off x="9335590" y="2255248"/>
            <a:ext cx="2856410" cy="3109232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Santykinai daugiausiai pirmą kartą paraiškas teikiančių respondentų priklauso KA104.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rezultatus su   2019 m. apklausa, matyti, kad KA101, KA102 išaugo daugiau nei trečią kartą teikiančių paraiškas respondentų skaičius, o KA104 – pirmą kartą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KA103, KA107 ir KA116 paraiškų teikėjams šis klausimas neaktualus, nes mobilumo paraiškas jie teikia daugiau nei trečią kartą.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32E15AF-70D2-4509-8B53-74BB14C319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434034"/>
              </p:ext>
            </p:extLst>
          </p:nvPr>
        </p:nvGraphicFramePr>
        <p:xfrm>
          <a:off x="1857374" y="1820862"/>
          <a:ext cx="7096126" cy="437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C3062E-A353-4F3E-9C47-C9CFB96D34C6}"/>
              </a:ext>
            </a:extLst>
          </p:cNvPr>
          <p:cNvCxnSpPr>
            <a:cxnSpLocks/>
          </p:cNvCxnSpPr>
          <p:nvPr/>
        </p:nvCxnSpPr>
        <p:spPr>
          <a:xfrm>
            <a:off x="3324225" y="2333625"/>
            <a:ext cx="0" cy="485775"/>
          </a:xfrm>
          <a:prstGeom prst="straightConnector1">
            <a:avLst/>
          </a:prstGeom>
          <a:ln w="76200">
            <a:solidFill>
              <a:srgbClr val="EA3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F3660BD-81B1-4F84-BA2D-6D47AAD1D8C6}"/>
              </a:ext>
            </a:extLst>
          </p:cNvPr>
          <p:cNvCxnSpPr>
            <a:cxnSpLocks/>
          </p:cNvCxnSpPr>
          <p:nvPr/>
        </p:nvCxnSpPr>
        <p:spPr>
          <a:xfrm>
            <a:off x="5514975" y="4229100"/>
            <a:ext cx="0" cy="561975"/>
          </a:xfrm>
          <a:prstGeom prst="straightConnector1">
            <a:avLst/>
          </a:prstGeom>
          <a:ln w="76200">
            <a:solidFill>
              <a:srgbClr val="EA3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9092FA-C132-43C4-B104-EED4D5360681}"/>
              </a:ext>
            </a:extLst>
          </p:cNvPr>
          <p:cNvCxnSpPr>
            <a:cxnSpLocks/>
          </p:cNvCxnSpPr>
          <p:nvPr/>
        </p:nvCxnSpPr>
        <p:spPr>
          <a:xfrm flipV="1">
            <a:off x="7715250" y="4705350"/>
            <a:ext cx="0" cy="295276"/>
          </a:xfrm>
          <a:prstGeom prst="straightConnector1">
            <a:avLst/>
          </a:prstGeom>
          <a:ln w="76200">
            <a:solidFill>
              <a:srgbClr val="EA3D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>
            <a:extLst>
              <a:ext uri="{FF2B5EF4-FFF2-40B4-BE49-F238E27FC236}">
                <a16:creationId xmlns:a16="http://schemas.microsoft.com/office/drawing/2014/main" id="{01AF0D7C-1ED4-4A36-8537-92FE2808DECE}"/>
              </a:ext>
            </a:extLst>
          </p:cNvPr>
          <p:cNvSpPr txBox="1">
            <a:spLocks/>
          </p:cNvSpPr>
          <p:nvPr/>
        </p:nvSpPr>
        <p:spPr>
          <a:xfrm>
            <a:off x="2776537" y="2100969"/>
            <a:ext cx="1095375" cy="3085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en-US" sz="16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lt-LT" sz="1600" b="1" dirty="0">
              <a:solidFill>
                <a:srgbClr val="EA3D6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2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2A11-D4C8-4B70-BC32-560D5B1E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611" y="640080"/>
            <a:ext cx="10101943" cy="2270633"/>
          </a:xfrm>
          <a:solidFill>
            <a:srgbClr val="58D3E1"/>
          </a:solidFill>
        </p:spPr>
        <p:txBody>
          <a:bodyPr anchor="ctr" anchorCtr="0">
            <a:normAutofit/>
          </a:bodyPr>
          <a:lstStyle/>
          <a:p>
            <a:pPr marL="179388" algn="l"/>
            <a:r>
              <a:rPr lang="en-US" dirty="0">
                <a:solidFill>
                  <a:srgbClr val="CDF2F6"/>
                </a:solidFill>
                <a:latin typeface="Arial Black" panose="020B0A04020102020204" pitchFamily="34" charset="0"/>
              </a:rPr>
              <a:t>AR AI</a:t>
            </a:r>
            <a:r>
              <a:rPr lang="lt-LT" dirty="0">
                <a:solidFill>
                  <a:srgbClr val="CDF2F6"/>
                </a:solidFill>
                <a:latin typeface="Arial Black" panose="020B0A04020102020204" pitchFamily="34" charset="0"/>
              </a:rPr>
              <a:t>ŠKIOS </a:t>
            </a:r>
            <a:b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lt-LT" dirty="0">
                <a:solidFill>
                  <a:schemeClr val="bg1"/>
                </a:solidFill>
                <a:latin typeface="Arial Black" panose="020B0A04020102020204" pitchFamily="34" charset="0"/>
              </a:rPr>
              <a:t>SĄLYGOS?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2EDDA-024E-4FD2-ABBF-9A0839F92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5602" y="1555128"/>
            <a:ext cx="4032067" cy="2270634"/>
          </a:xfrm>
          <a:solidFill>
            <a:srgbClr val="F5EC4D"/>
          </a:solidFill>
        </p:spPr>
        <p:txBody>
          <a:bodyPr>
            <a:normAutofit/>
          </a:bodyPr>
          <a:lstStyle/>
          <a:p>
            <a:pPr marL="179388" algn="l"/>
            <a:endParaRPr lang="lt-LT" sz="16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m. paraiškos sąlygos respondentams buvo aiškesnės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err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m.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9388" algn="l"/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Labai gerai sąlygų aiškumą vertinančių respondentų dalis išaugo 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r>
              <a:rPr lang="lt-LT" sz="16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palyginus su 2019 m.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D00CFA5D-8BFC-48F9-925C-762BB188BF14}"/>
              </a:ext>
            </a:extLst>
          </p:cNvPr>
          <p:cNvGraphicFramePr>
            <a:graphicFrameLocks/>
          </p:cNvGraphicFramePr>
          <p:nvPr/>
        </p:nvGraphicFramePr>
        <p:xfrm>
          <a:off x="893134" y="3196771"/>
          <a:ext cx="5956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954A1672-D0B0-44D0-94F3-37A99462DD5F}"/>
              </a:ext>
            </a:extLst>
          </p:cNvPr>
          <p:cNvSpPr/>
          <p:nvPr/>
        </p:nvSpPr>
        <p:spPr>
          <a:xfrm>
            <a:off x="893134" y="4210191"/>
            <a:ext cx="885437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/>
            <a:r>
              <a:rPr lang="lt-LT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91 %</a:t>
            </a:r>
          </a:p>
          <a:p>
            <a:pPr marL="179388">
              <a:lnSpc>
                <a:spcPct val="90000"/>
              </a:lnSpc>
            </a:pP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respondentų mano, kad paraiškos sąlygos buvo labai aiškios arba aiškios.</a:t>
            </a:r>
          </a:p>
        </p:txBody>
      </p:sp>
    </p:spTree>
    <p:extLst>
      <p:ext uri="{BB962C8B-B14F-4D97-AF65-F5344CB8AC3E}">
        <p14:creationId xmlns:p14="http://schemas.microsoft.com/office/powerpoint/2010/main" val="357346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111E7BA-459B-4DE8-AC6C-5367EB0EE5C5}"/>
              </a:ext>
            </a:extLst>
          </p:cNvPr>
          <p:cNvSpPr txBox="1">
            <a:spLocks/>
          </p:cNvSpPr>
          <p:nvPr/>
        </p:nvSpPr>
        <p:spPr>
          <a:xfrm>
            <a:off x="1319236" y="869944"/>
            <a:ext cx="9933481" cy="10817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3200" b="1" dirty="0">
                <a:solidFill>
                  <a:srgbClr val="EA3D6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</a:t>
            </a: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„Kaip vertinate paraiškos sąlygų aiškumą?“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DD0EB68-2CAE-4403-845C-082798175229}"/>
              </a:ext>
            </a:extLst>
          </p:cNvPr>
          <p:cNvSpPr txBox="1">
            <a:spLocks/>
          </p:cNvSpPr>
          <p:nvPr/>
        </p:nvSpPr>
        <p:spPr>
          <a:xfrm>
            <a:off x="9335590" y="1951696"/>
            <a:ext cx="2856410" cy="3544131"/>
          </a:xfrm>
          <a:prstGeom prst="rect">
            <a:avLst/>
          </a:prstGeom>
          <a:solidFill>
            <a:srgbClr val="F5EC4D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Diagramoje veiklos surūšiuotos pagal atsakymų vidurkį nuo didžiausio iki mažiausio.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Palyginus rezultatus su   2019 m. apklausa, galima teigti, kad veiklų vietos šiame reitinge reikšmingai nesikeitė.</a:t>
            </a:r>
          </a:p>
          <a:p>
            <a:pPr marL="0" indent="0">
              <a:buNone/>
              <a:tabLst>
                <a:tab pos="2455863" algn="l"/>
                <a:tab pos="2516188" algn="l"/>
              </a:tabLst>
            </a:pPr>
            <a:r>
              <a:rPr lang="lt-LT" sz="14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Respondentų vertinimu, KA116 ir KA103 paraiškų sąlygos išlieka santykinai aiškiausios, o KA107 ir KA104 – mažiausiai aiškios.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E2ABFD9-2E56-46BD-86C8-E339344BAF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401506"/>
              </p:ext>
            </p:extLst>
          </p:nvPr>
        </p:nvGraphicFramePr>
        <p:xfrm>
          <a:off x="1505847" y="1746421"/>
          <a:ext cx="7668246" cy="4446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ADAEC66D-02DE-4BE8-A081-4566D995C0E7}"/>
              </a:ext>
            </a:extLst>
          </p:cNvPr>
          <p:cNvSpPr/>
          <p:nvPr/>
        </p:nvSpPr>
        <p:spPr>
          <a:xfrm>
            <a:off x="3017907" y="6039441"/>
            <a:ext cx="26284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i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(niekas nepasirinko)</a:t>
            </a:r>
          </a:p>
        </p:txBody>
      </p:sp>
    </p:spTree>
    <p:extLst>
      <p:ext uri="{BB962C8B-B14F-4D97-AF65-F5344CB8AC3E}">
        <p14:creationId xmlns:p14="http://schemas.microsoft.com/office/powerpoint/2010/main" val="400453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02CE3B-1F21-4D82-8F24-4FDE271B8539}"/>
              </a:ext>
            </a:extLst>
          </p:cNvPr>
          <p:cNvSpPr/>
          <p:nvPr/>
        </p:nvSpPr>
        <p:spPr>
          <a:xfrm>
            <a:off x="7132016" y="4693346"/>
            <a:ext cx="44079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600" b="1" i="1" dirty="0">
                <a:solidFill>
                  <a:srgbClr val="58D3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Naudojausi paraiškų pildymo vadovu, tad didelių neaiškumų tikrai neiškilo.</a:t>
            </a:r>
          </a:p>
          <a:p>
            <a:pPr algn="r"/>
            <a:r>
              <a:rPr lang="lt-LT" sz="1600" b="1" dirty="0">
                <a:solidFill>
                  <a:srgbClr val="58D3E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Respondentas </a:t>
            </a:r>
            <a:endParaRPr lang="lt-LT" b="1" dirty="0">
              <a:solidFill>
                <a:srgbClr val="58D3E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21F824-1524-4532-A6D5-CDFB6EBCEC01}"/>
              </a:ext>
            </a:extLst>
          </p:cNvPr>
          <p:cNvCxnSpPr/>
          <p:nvPr/>
        </p:nvCxnSpPr>
        <p:spPr>
          <a:xfrm>
            <a:off x="776177" y="4163578"/>
            <a:ext cx="10664456" cy="40294"/>
          </a:xfrm>
          <a:prstGeom prst="line">
            <a:avLst/>
          </a:prstGeom>
          <a:ln w="28575">
            <a:solidFill>
              <a:srgbClr val="2828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789969A-470D-47AD-A2ED-69CE2BDA2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182554"/>
              </p:ext>
            </p:extLst>
          </p:nvPr>
        </p:nvGraphicFramePr>
        <p:xfrm>
          <a:off x="776177" y="-65522"/>
          <a:ext cx="6130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0CA3D8F9-98A0-4C5E-8AAD-E8947496D2EF}"/>
              </a:ext>
            </a:extLst>
          </p:cNvPr>
          <p:cNvSpPr txBox="1">
            <a:spLocks/>
          </p:cNvSpPr>
          <p:nvPr/>
        </p:nvSpPr>
        <p:spPr>
          <a:xfrm>
            <a:off x="585166" y="983041"/>
            <a:ext cx="9367435" cy="295193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algn="l"/>
            <a:r>
              <a:rPr lang="lt-LT" sz="6000" b="1" dirty="0">
                <a:solidFill>
                  <a:schemeClr val="bg1"/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70 %</a:t>
            </a:r>
          </a:p>
          <a:p>
            <a:pPr marL="179388" algn="l">
              <a:lnSpc>
                <a:spcPct val="100000"/>
              </a:lnSpc>
            </a:pPr>
            <a:r>
              <a:rPr lang="lt-LT" sz="32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respondentų mano, kad jiems nebuvo neaiškių paraiškos sąlygų ar dalių. </a:t>
            </a:r>
          </a:p>
          <a:p>
            <a:pPr marL="179388" algn="l">
              <a:spcBef>
                <a:spcPts val="0"/>
              </a:spcBef>
            </a:pPr>
            <a:endParaRPr lang="lt-LT" sz="1700" b="1" i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79388" algn="l">
              <a:spcBef>
                <a:spcPts val="0"/>
              </a:spcBef>
            </a:pPr>
            <a:r>
              <a:rPr lang="lt-LT" sz="17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lt-LT" sz="1700" b="1" dirty="0" err="1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T.y</a:t>
            </a:r>
            <a:r>
              <a:rPr lang="lt-LT" sz="17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nenurodė neaiškumų po klausimu</a:t>
            </a:r>
          </a:p>
          <a:p>
            <a:pPr marL="179388" algn="l">
              <a:spcBef>
                <a:spcPts val="0"/>
              </a:spcBef>
            </a:pPr>
            <a:r>
              <a:rPr lang="lt-LT" sz="1700" b="1" dirty="0">
                <a:solidFill>
                  <a:srgbClr val="28286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„Kurios paraiškos sąlygos arba dalys buvo nepakankamai aiškios?“)</a:t>
            </a:r>
            <a:endParaRPr lang="lt-LT" sz="3200" b="1" dirty="0">
              <a:solidFill>
                <a:srgbClr val="28286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2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1558</Words>
  <Application>Microsoft Office PowerPoint</Application>
  <PresentationFormat>Widescreen</PresentationFormat>
  <Paragraphs>218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Tahoma</vt:lpstr>
      <vt:lpstr>Office Theme</vt:lpstr>
      <vt:lpstr>KĄ MANO           PARAIŠKŲ         TEIKĖJAI? </vt:lpstr>
      <vt:lpstr>APKLAUSOS TIKSLAS</vt:lpstr>
      <vt:lpstr>PowerPoint Presentation</vt:lpstr>
      <vt:lpstr>PowerPoint Presentation</vt:lpstr>
      <vt:lpstr>PowerPoint Presentation</vt:lpstr>
      <vt:lpstr>PowerPoint Presentation</vt:lpstr>
      <vt:lpstr>AR AIŠKIOS  SĄLYGOS?</vt:lpstr>
      <vt:lpstr>PowerPoint Presentation</vt:lpstr>
      <vt:lpstr>PowerPoint Presentation</vt:lpstr>
      <vt:lpstr>PowerPoint Presentation</vt:lpstr>
      <vt:lpstr>KIEK  REIKĖJO  PASTANGŲ?</vt:lpstr>
      <vt:lpstr>PowerPoint Presentation</vt:lpstr>
      <vt:lpstr>PowerPoint Presentation</vt:lpstr>
      <vt:lpstr>KAIP  VERTINA  PAGALBĄ?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KOKS  JAUSMAS?</vt:lpstr>
      <vt:lpstr>PowerPoint Presentation</vt:lpstr>
      <vt:lpstr> PLANUOJAMOS KITOS „ERASMUS+”  APKLAUSOS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KĄ MANO           PARAIŠKŲ         TEIKĖJAI?</dc:title>
  <dc:creator>Laura</dc:creator>
  <cp:lastModifiedBy>Laura</cp:lastModifiedBy>
  <cp:revision>203</cp:revision>
  <dcterms:created xsi:type="dcterms:W3CDTF">2020-03-30T08:16:57Z</dcterms:created>
  <dcterms:modified xsi:type="dcterms:W3CDTF">2020-06-03T06:20:54Z</dcterms:modified>
</cp:coreProperties>
</file>